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3"/>
  </p:notesMasterIdLst>
  <p:sldIdLst>
    <p:sldId id="4393" r:id="rId5"/>
    <p:sldId id="4395" r:id="rId6"/>
    <p:sldId id="4396" r:id="rId7"/>
    <p:sldId id="4397" r:id="rId8"/>
    <p:sldId id="4398" r:id="rId9"/>
    <p:sldId id="4399" r:id="rId10"/>
    <p:sldId id="4400" r:id="rId11"/>
    <p:sldId id="4402" r:id="rId12"/>
    <p:sldId id="4403" r:id="rId13"/>
    <p:sldId id="4404" r:id="rId14"/>
    <p:sldId id="4405" r:id="rId15"/>
    <p:sldId id="4406" r:id="rId16"/>
    <p:sldId id="4407" r:id="rId17"/>
    <p:sldId id="4408" r:id="rId18"/>
    <p:sldId id="4409" r:id="rId19"/>
    <p:sldId id="4410" r:id="rId20"/>
    <p:sldId id="4411" r:id="rId21"/>
    <p:sldId id="4412" r:id="rId22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6071" userDrawn="1">
          <p15:clr>
            <a:srgbClr val="A4A3A4"/>
          </p15:clr>
        </p15:guide>
        <p15:guide id="3" pos="239" userDrawn="1">
          <p15:clr>
            <a:srgbClr val="A4A3A4"/>
          </p15:clr>
        </p15:guide>
        <p15:guide id="4" pos="2903" userDrawn="1">
          <p15:clr>
            <a:srgbClr val="A4A3A4"/>
          </p15:clr>
        </p15:guide>
        <p15:guide id="5" pos="3479" userDrawn="1">
          <p15:clr>
            <a:srgbClr val="A4A3A4"/>
          </p15:clr>
        </p15:guide>
        <p15:guide id="6" pos="4991" userDrawn="1">
          <p15:clr>
            <a:srgbClr val="A4A3A4"/>
          </p15:clr>
        </p15:guide>
        <p15:guide id="7" pos="42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ng, Peter Y - Washington Dc, DC - Contractor" initials="CPY-WDD-C" lastIdx="2" clrIdx="0">
    <p:extLst>
      <p:ext uri="{19B8F6BF-5375-455C-9EA6-DF929625EA0E}">
        <p15:presenceInfo xmlns:p15="http://schemas.microsoft.com/office/powerpoint/2012/main" userId="S-1-5-21-815684394-1082799842-1103567298-4705016" providerId="AD"/>
      </p:ext>
    </p:extLst>
  </p:cmAuthor>
  <p:cmAuthor id="2" name="Dyer, Heather L - Washington, DC" initials="DHL-WD" lastIdx="24" clrIdx="1">
    <p:extLst>
      <p:ext uri="{19B8F6BF-5375-455C-9EA6-DF929625EA0E}">
        <p15:presenceInfo xmlns:p15="http://schemas.microsoft.com/office/powerpoint/2012/main" userId="S-1-5-21-815684394-1082799842-1103567298-871828" providerId="AD"/>
      </p:ext>
    </p:extLst>
  </p:cmAuthor>
  <p:cmAuthor id="3" name="Depaulis, Sophia N - Washinton, DC - Contractor" initials="DSN-WD-C" lastIdx="1" clrIdx="2">
    <p:extLst>
      <p:ext uri="{19B8F6BF-5375-455C-9EA6-DF929625EA0E}">
        <p15:presenceInfo xmlns:p15="http://schemas.microsoft.com/office/powerpoint/2012/main" userId="S-1-5-21-815684394-1082799842-1103567298-4635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2"/>
    <a:srgbClr val="333366"/>
    <a:srgbClr val="FD0B0B"/>
    <a:srgbClr val="3C3CBB"/>
    <a:srgbClr val="5DE616"/>
    <a:srgbClr val="F2F2F2"/>
    <a:srgbClr val="E9EBF5"/>
    <a:srgbClr val="CFD5EA"/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48C97F-3D4E-4FB3-A9D9-60C128EEB7FD}" v="234" dt="2020-10-07T21:50:23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4" autoAdjust="0"/>
    <p:restoredTop sz="94095" autoAdjust="0"/>
  </p:normalViewPr>
  <p:slideViewPr>
    <p:cSldViewPr snapToGrid="0">
      <p:cViewPr varScale="1">
        <p:scale>
          <a:sx n="67" d="100"/>
          <a:sy n="67" d="100"/>
        </p:scale>
        <p:origin x="724" y="48"/>
      </p:cViewPr>
      <p:guideLst>
        <p:guide orient="horz" pos="576"/>
        <p:guide pos="6071"/>
        <p:guide pos="239"/>
        <p:guide pos="2903"/>
        <p:guide pos="3479"/>
        <p:guide pos="4991"/>
        <p:guide pos="42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3960" y="3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70477247502775E-2"/>
          <c:y val="8.3076923076923076E-2"/>
          <c:w val="0.90677025527192012"/>
          <c:h val="0.8338461538461537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28575">
              <a:solidFill>
                <a:srgbClr val="2D2D8A"/>
              </a:solidFill>
              <a:prstDash val="solid"/>
            </a:ln>
          </c:spPr>
          <c:marker>
            <c:symbol val="none"/>
          </c:marker>
          <c:xVal>
            <c:numRef>
              <c:f>Sheet1!$B$1:$AG$1</c:f>
              <c:numCache>
                <c:formatCode>General</c:formatCode>
                <c:ptCount val="32"/>
                <c:pt idx="0">
                  <c:v>17287.000000001965</c:v>
                </c:pt>
                <c:pt idx="1">
                  <c:v>17318.000000001968</c:v>
                </c:pt>
                <c:pt idx="2">
                  <c:v>17348.000000001972</c:v>
                </c:pt>
                <c:pt idx="3">
                  <c:v>17379.000000001975</c:v>
                </c:pt>
                <c:pt idx="4">
                  <c:v>17410.000000001979</c:v>
                </c:pt>
                <c:pt idx="5">
                  <c:v>17440.000000001983</c:v>
                </c:pt>
                <c:pt idx="6">
                  <c:v>17471.000000001986</c:v>
                </c:pt>
                <c:pt idx="7">
                  <c:v>17501.00000000199</c:v>
                </c:pt>
                <c:pt idx="8">
                  <c:v>17532.000000001994</c:v>
                </c:pt>
                <c:pt idx="9">
                  <c:v>17563.000000001997</c:v>
                </c:pt>
                <c:pt idx="10">
                  <c:v>17591.000000002001</c:v>
                </c:pt>
                <c:pt idx="11">
                  <c:v>17622.000000002005</c:v>
                </c:pt>
                <c:pt idx="12">
                  <c:v>17652.000000002008</c:v>
                </c:pt>
                <c:pt idx="13">
                  <c:v>17683.000000002012</c:v>
                </c:pt>
                <c:pt idx="14">
                  <c:v>17713.000000002015</c:v>
                </c:pt>
                <c:pt idx="15">
                  <c:v>17744.000000002015</c:v>
                </c:pt>
                <c:pt idx="16">
                  <c:v>17775.000000002019</c:v>
                </c:pt>
                <c:pt idx="17">
                  <c:v>17805.000000002023</c:v>
                </c:pt>
                <c:pt idx="18">
                  <c:v>17836.000000002026</c:v>
                </c:pt>
                <c:pt idx="19">
                  <c:v>17866.00000000203</c:v>
                </c:pt>
                <c:pt idx="20">
                  <c:v>17897.000000002034</c:v>
                </c:pt>
                <c:pt idx="21">
                  <c:v>17928.000000002037</c:v>
                </c:pt>
                <c:pt idx="22">
                  <c:v>17956.000000002041</c:v>
                </c:pt>
                <c:pt idx="23">
                  <c:v>17987.000000002045</c:v>
                </c:pt>
                <c:pt idx="24">
                  <c:v>18017.000000002048</c:v>
                </c:pt>
                <c:pt idx="25">
                  <c:v>18048.000000002052</c:v>
                </c:pt>
                <c:pt idx="26">
                  <c:v>18079.000000002055</c:v>
                </c:pt>
                <c:pt idx="27">
                  <c:v>18110.000000002059</c:v>
                </c:pt>
                <c:pt idx="28">
                  <c:v>18140.000000002063</c:v>
                </c:pt>
                <c:pt idx="29">
                  <c:v>18170.000000002066</c:v>
                </c:pt>
                <c:pt idx="30">
                  <c:v>18201.00000000207</c:v>
                </c:pt>
              </c:numCache>
            </c:numRef>
          </c:xVal>
          <c:yVal>
            <c:numRef>
              <c:f>Sheet1!$B$2:$AG$2</c:f>
              <c:numCache>
                <c:formatCode>General</c:formatCode>
                <c:ptCount val="32"/>
                <c:pt idx="0">
                  <c:v>1.7043509999999999</c:v>
                </c:pt>
                <c:pt idx="1">
                  <c:v>1.9451830000000001</c:v>
                </c:pt>
                <c:pt idx="2">
                  <c:v>2.1923840000000001</c:v>
                </c:pt>
                <c:pt idx="3">
                  <c:v>2.4192809999999998</c:v>
                </c:pt>
                <c:pt idx="4">
                  <c:v>0.14199999999999999</c:v>
                </c:pt>
                <c:pt idx="5">
                  <c:v>0.28799999999999998</c:v>
                </c:pt>
                <c:pt idx="6">
                  <c:v>0.45800000000000002</c:v>
                </c:pt>
                <c:pt idx="7">
                  <c:v>0.64600000000000002</c:v>
                </c:pt>
                <c:pt idx="8">
                  <c:v>0.85099999999999998</c:v>
                </c:pt>
                <c:pt idx="9">
                  <c:v>1.0449999999999999</c:v>
                </c:pt>
                <c:pt idx="10">
                  <c:v>1.173</c:v>
                </c:pt>
                <c:pt idx="11">
                  <c:v>1.256</c:v>
                </c:pt>
                <c:pt idx="12">
                  <c:v>1.2649999999999999</c:v>
                </c:pt>
                <c:pt idx="13">
                  <c:v>1.288</c:v>
                </c:pt>
                <c:pt idx="14">
                  <c:v>1.3480000000000001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DA9-45DB-B20F-F013538BD3C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28575">
              <a:solidFill>
                <a:srgbClr val="6F511A"/>
              </a:solidFill>
              <a:prstDash val="sysDash"/>
            </a:ln>
          </c:spPr>
          <c:marker>
            <c:symbol val="none"/>
          </c:marker>
          <c:xVal>
            <c:numRef>
              <c:f>Sheet1!$B$1:$AG$1</c:f>
              <c:numCache>
                <c:formatCode>General</c:formatCode>
                <c:ptCount val="32"/>
                <c:pt idx="0">
                  <c:v>17287.000000001965</c:v>
                </c:pt>
                <c:pt idx="1">
                  <c:v>17318.000000001968</c:v>
                </c:pt>
                <c:pt idx="2">
                  <c:v>17348.000000001972</c:v>
                </c:pt>
                <c:pt idx="3">
                  <c:v>17379.000000001975</c:v>
                </c:pt>
                <c:pt idx="4">
                  <c:v>17410.000000001979</c:v>
                </c:pt>
                <c:pt idx="5">
                  <c:v>17440.000000001983</c:v>
                </c:pt>
                <c:pt idx="6">
                  <c:v>17471.000000001986</c:v>
                </c:pt>
                <c:pt idx="7">
                  <c:v>17501.00000000199</c:v>
                </c:pt>
                <c:pt idx="8">
                  <c:v>17532.000000001994</c:v>
                </c:pt>
                <c:pt idx="9">
                  <c:v>17563.000000001997</c:v>
                </c:pt>
                <c:pt idx="10">
                  <c:v>17591.000000002001</c:v>
                </c:pt>
                <c:pt idx="11">
                  <c:v>17622.000000002005</c:v>
                </c:pt>
                <c:pt idx="12">
                  <c:v>17652.000000002008</c:v>
                </c:pt>
                <c:pt idx="13">
                  <c:v>17683.000000002012</c:v>
                </c:pt>
                <c:pt idx="14">
                  <c:v>17713.000000002015</c:v>
                </c:pt>
                <c:pt idx="15">
                  <c:v>17744.000000002015</c:v>
                </c:pt>
                <c:pt idx="16">
                  <c:v>17775.000000002019</c:v>
                </c:pt>
                <c:pt idx="17">
                  <c:v>17805.000000002023</c:v>
                </c:pt>
                <c:pt idx="18">
                  <c:v>17836.000000002026</c:v>
                </c:pt>
                <c:pt idx="19">
                  <c:v>17866.00000000203</c:v>
                </c:pt>
                <c:pt idx="20">
                  <c:v>17897.000000002034</c:v>
                </c:pt>
                <c:pt idx="21">
                  <c:v>17928.000000002037</c:v>
                </c:pt>
                <c:pt idx="22">
                  <c:v>17956.000000002041</c:v>
                </c:pt>
                <c:pt idx="23">
                  <c:v>17987.000000002045</c:v>
                </c:pt>
                <c:pt idx="24">
                  <c:v>18017.000000002048</c:v>
                </c:pt>
                <c:pt idx="25">
                  <c:v>18048.000000002052</c:v>
                </c:pt>
                <c:pt idx="26">
                  <c:v>18079.000000002055</c:v>
                </c:pt>
                <c:pt idx="27">
                  <c:v>18110.000000002059</c:v>
                </c:pt>
                <c:pt idx="28">
                  <c:v>18140.000000002063</c:v>
                </c:pt>
                <c:pt idx="29">
                  <c:v>18170.000000002066</c:v>
                </c:pt>
                <c:pt idx="30">
                  <c:v>18201.00000000207</c:v>
                </c:pt>
              </c:numCache>
            </c:numRef>
          </c:xVal>
          <c:yVal>
            <c:numRef>
              <c:f>Sheet1!$B$3:$AG$3</c:f>
              <c:numCache>
                <c:formatCode>General</c:formatCode>
                <c:ptCount val="32"/>
                <c:pt idx="14">
                  <c:v>1.3480000000000001</c:v>
                </c:pt>
                <c:pt idx="15">
                  <c:v>1.395</c:v>
                </c:pt>
                <c:pt idx="16">
                  <c:v>0.06</c:v>
                </c:pt>
                <c:pt idx="17">
                  <c:v>0.11</c:v>
                </c:pt>
                <c:pt idx="18">
                  <c:v>0.153</c:v>
                </c:pt>
                <c:pt idx="19">
                  <c:v>0.186</c:v>
                </c:pt>
                <c:pt idx="20">
                  <c:v>0.23100000000000001</c:v>
                </c:pt>
                <c:pt idx="21">
                  <c:v>0.29299999999999998</c:v>
                </c:pt>
                <c:pt idx="22">
                  <c:v>0.41499999999999998</c:v>
                </c:pt>
                <c:pt idx="23">
                  <c:v>0.621</c:v>
                </c:pt>
                <c:pt idx="24">
                  <c:v>0.84899999999999998</c:v>
                </c:pt>
                <c:pt idx="25">
                  <c:v>1.0469999999999999</c:v>
                </c:pt>
                <c:pt idx="26">
                  <c:v>1.216</c:v>
                </c:pt>
                <c:pt idx="27">
                  <c:v>1.43</c:v>
                </c:pt>
                <c:pt idx="28">
                  <c:v>1.637</c:v>
                </c:pt>
                <c:pt idx="29">
                  <c:v>1.851</c:v>
                </c:pt>
                <c:pt idx="30">
                  <c:v>2.0699999999999998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DA9-45DB-B20F-F013538BD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174488"/>
        <c:axId val="248175272"/>
      </c:scatterChart>
      <c:valAx>
        <c:axId val="248174488"/>
        <c:scaling>
          <c:orientation val="minMax"/>
          <c:max val="18201"/>
          <c:min val="17287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248175272"/>
        <c:crossesAt val="0"/>
        <c:crossBetween val="midCat"/>
        <c:majorUnit val="2.19"/>
      </c:valAx>
      <c:valAx>
        <c:axId val="248175272"/>
        <c:scaling>
          <c:orientation val="minMax"/>
          <c:max val="6"/>
          <c:min val="0"/>
        </c:scaling>
        <c:delete val="0"/>
        <c:axPos val="l"/>
        <c:numFmt formatCode="#,##0.00&quot;%&quot;;\-#,##0.00&quot;%&quot;" sourceLinked="0"/>
        <c:majorTickMark val="out"/>
        <c:minorTickMark val="none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8174488"/>
        <c:crossesAt val="17287"/>
        <c:crossBetween val="midCat"/>
        <c:majorUnit val="1"/>
      </c:valAx>
      <c:spPr>
        <a:noFill/>
        <a:ln w="1905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18EBD02-FB25-4B1A-9548-4545E7F27AB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115EB10-CE32-4C94-854E-C6E0F82E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1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57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22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13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56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2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31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9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25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74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9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7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30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1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3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1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4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5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599" b="1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8" name="Focus Frame 2"/>
          <p:cNvSpPr>
            <a:spLocks noChangeAspect="1"/>
          </p:cNvSpPr>
          <p:nvPr/>
        </p:nvSpPr>
        <p:spPr bwMode="gray">
          <a:xfrm>
            <a:off x="7996779" y="1025525"/>
            <a:ext cx="222762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9" name="Focus Frame 2"/>
          <p:cNvSpPr>
            <a:spLocks noChangeAspect="1"/>
          </p:cNvSpPr>
          <p:nvPr/>
        </p:nvSpPr>
        <p:spPr bwMode="gray">
          <a:xfrm>
            <a:off x="1588046" y="1025525"/>
            <a:ext cx="222762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0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092" y="6074261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2171BBC6-F01D-4E80-BB8C-A1C2D80D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8611" y="1025525"/>
            <a:ext cx="5988089" cy="2085975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E80D5B61-7C1E-4833-A5D3-9E0F0B1259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8650" y="3263900"/>
            <a:ext cx="5988050" cy="12446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F1D849FB-5DAC-4706-A0EF-3A2AB9B81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8611" y="4657726"/>
            <a:ext cx="5988050" cy="939799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4705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199" b="1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432" y="1354040"/>
            <a:ext cx="5027890" cy="3286925"/>
          </a:xfrm>
        </p:spPr>
        <p:txBody>
          <a:bodyPr anchor="ctr">
            <a:normAutofit/>
          </a:bodyPr>
          <a:lstStyle>
            <a:lvl1pPr>
              <a:defRPr sz="3199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273EB3B-0AE2-7A48-BF35-D1CF1DB27874}"/>
              </a:ext>
            </a:extLst>
          </p:cNvPr>
          <p:cNvSpPr/>
          <p:nvPr/>
        </p:nvSpPr>
        <p:spPr bwMode="blackWhite">
          <a:xfrm>
            <a:off x="7139039" y="1354039"/>
            <a:ext cx="5049785" cy="3286926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3C73678-BC25-BB4A-A678-83DD136C7174}"/>
              </a:ext>
            </a:extLst>
          </p:cNvPr>
          <p:cNvSpPr/>
          <p:nvPr/>
        </p:nvSpPr>
        <p:spPr bwMode="blackWhite">
          <a:xfrm>
            <a:off x="-2" y="1354039"/>
            <a:ext cx="1753497" cy="3286926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08" y="6083871"/>
            <a:ext cx="12188825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6129162"/>
            <a:ext cx="12188825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2" y="6333905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4">
            <a:extLst>
              <a:ext uri="{FF2B5EF4-FFF2-40B4-BE49-F238E27FC236}">
                <a16:creationId xmlns="" xmlns:a16="http://schemas.microsoft.com/office/drawing/2014/main" id="{D90075E3-1342-4A31-87F7-EBF9CE8642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288793"/>
            <a:ext cx="5502831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47039C9C-1991-4847-86E2-B2D034120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34" y="6463091"/>
            <a:ext cx="1142099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2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b="1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78" y="978746"/>
            <a:ext cx="10512862" cy="484771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708" y="6083871"/>
            <a:ext cx="12188825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129590"/>
            <a:ext cx="12188825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2" y="6333905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73D24AA3-A9AA-470F-A46C-C3622B249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34" y="6463091"/>
            <a:ext cx="1142099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5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379" y="964768"/>
            <a:ext cx="5180251" cy="43891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989" y="964768"/>
            <a:ext cx="5180251" cy="43891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-708" y="6083871"/>
            <a:ext cx="12188825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129590"/>
            <a:ext cx="12188825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2" y="6333905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4">
            <a:extLst>
              <a:ext uri="{FF2B5EF4-FFF2-40B4-BE49-F238E27FC236}">
                <a16:creationId xmlns="" xmlns:a16="http://schemas.microsoft.com/office/drawing/2014/main" id="{6780F277-7BC7-4EA2-B347-688862EDBA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288793"/>
            <a:ext cx="5502831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="" xmlns:a16="http://schemas.microsoft.com/office/drawing/2014/main" id="{6A0A4CCF-B58C-4EF2-B601-EE66FEB2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634" y="6463091"/>
            <a:ext cx="1142099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5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b="1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08" y="6083871"/>
            <a:ext cx="12188825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129590"/>
            <a:ext cx="12188825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2" y="6333905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01648E70-D75D-4D89-9E44-B6D54614138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7981" y="821887"/>
            <a:ext cx="10512862" cy="3326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item needing BOG vote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BECFAF-DC43-4C8C-8C01-6669D87FD05D}"/>
              </a:ext>
            </a:extLst>
          </p:cNvPr>
          <p:cNvSpPr txBox="1"/>
          <p:nvPr userDrawn="1"/>
        </p:nvSpPr>
        <p:spPr>
          <a:xfrm>
            <a:off x="837273" y="4352962"/>
            <a:ext cx="1051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Vote</a:t>
            </a:r>
          </a:p>
        </p:txBody>
      </p:sp>
      <p:sp>
        <p:nvSpPr>
          <p:cNvPr id="20" name="Text Box 44">
            <a:extLst>
              <a:ext uri="{FF2B5EF4-FFF2-40B4-BE49-F238E27FC236}">
                <a16:creationId xmlns="" xmlns:a16="http://schemas.microsoft.com/office/drawing/2014/main" id="{DA20077F-8BDF-420A-AFED-7192070090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288793"/>
            <a:ext cx="5502831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="" xmlns:a16="http://schemas.microsoft.com/office/drawing/2014/main" id="{00C52B8A-389F-452E-AC9B-D15864EF7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34" y="6463091"/>
            <a:ext cx="1142099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9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think-cell Slide" r:id="rId10" imgW="624" imgH="623" progId="TCLayout.ActiveDocument.1">
                  <p:embed/>
                </p:oleObj>
              </mc:Choice>
              <mc:Fallback>
                <p:oleObj name="think-cell Slide" r:id="rId10" imgW="624" imgH="623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b="1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378" y="2"/>
            <a:ext cx="10512862" cy="700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378" y="1077481"/>
            <a:ext cx="10512862" cy="4960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284E45-572D-43DD-B768-EB3B4C6C6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09C6-88B6-45B4-912E-3B756311B05A}" type="datetime1">
              <a:rPr lang="en-US" smtClean="0"/>
              <a:t>10/14/2020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3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5" r:id="rId3"/>
    <p:sldLayoutId id="2147483677" r:id="rId4"/>
    <p:sldLayoutId id="2147483678" r:id="rId5"/>
  </p:sldLayoutIdLst>
  <p:hf sldNum="0" hdr="0" ft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399" b="1" kern="1200">
          <a:solidFill>
            <a:srgbClr val="005A9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63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26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189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252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9" Type="http://schemas.openxmlformats.org/officeDocument/2006/relationships/tags" Target="../tags/tag49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42" Type="http://schemas.openxmlformats.org/officeDocument/2006/relationships/tags" Target="../tags/tag52.xml"/><Relationship Id="rId47" Type="http://schemas.openxmlformats.org/officeDocument/2006/relationships/tags" Target="../tags/tag57.xml"/><Relationship Id="rId50" Type="http://schemas.openxmlformats.org/officeDocument/2006/relationships/tags" Target="../tags/tag60.xml"/><Relationship Id="rId55" Type="http://schemas.openxmlformats.org/officeDocument/2006/relationships/chart" Target="../charts/chart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46" Type="http://schemas.openxmlformats.org/officeDocument/2006/relationships/tags" Target="../tags/tag56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tags" Target="../tags/tag39.xml"/><Relationship Id="rId41" Type="http://schemas.openxmlformats.org/officeDocument/2006/relationships/tags" Target="../tags/tag51.xml"/><Relationship Id="rId54" Type="http://schemas.openxmlformats.org/officeDocument/2006/relationships/notesSlide" Target="../notesSlides/notesSlide3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40" Type="http://schemas.openxmlformats.org/officeDocument/2006/relationships/tags" Target="../tags/tag50.xml"/><Relationship Id="rId45" Type="http://schemas.openxmlformats.org/officeDocument/2006/relationships/tags" Target="../tags/tag55.xml"/><Relationship Id="rId53" Type="http://schemas.openxmlformats.org/officeDocument/2006/relationships/slideLayout" Target="../slideLayouts/slideLayout3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tags" Target="../tags/tag59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tags" Target="../tags/tag41.xml"/><Relationship Id="rId44" Type="http://schemas.openxmlformats.org/officeDocument/2006/relationships/tags" Target="../tags/tag54.xml"/><Relationship Id="rId52" Type="http://schemas.openxmlformats.org/officeDocument/2006/relationships/tags" Target="../tags/tag6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43" Type="http://schemas.openxmlformats.org/officeDocument/2006/relationships/tags" Target="../tags/tag53.xml"/><Relationship Id="rId48" Type="http://schemas.openxmlformats.org/officeDocument/2006/relationships/tags" Target="../tags/tag58.xml"/><Relationship Id="rId8" Type="http://schemas.openxmlformats.org/officeDocument/2006/relationships/tags" Target="../tags/tag18.xml"/><Relationship Id="rId51" Type="http://schemas.openxmlformats.org/officeDocument/2006/relationships/tags" Target="../tags/tag61.xml"/><Relationship Id="rId3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49E4B63-25C7-4D01-B91D-F29D6208E5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8611" y="1025525"/>
            <a:ext cx="5988089" cy="2085975"/>
          </a:xfrm>
        </p:spPr>
        <p:txBody>
          <a:bodyPr/>
          <a:lstStyle/>
          <a:p>
            <a:r>
              <a:rPr lang="en-US" dirty="0"/>
              <a:t>Price Change	</a:t>
            </a:r>
          </a:p>
          <a:p>
            <a:r>
              <a:rPr lang="en-US" dirty="0"/>
              <a:t>January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116F143-E93C-4C64-A0B0-ACC89E4E4A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0963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Mail – 2021 Price Change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683851"/>
              </p:ext>
            </p:extLst>
          </p:nvPr>
        </p:nvGraphicFramePr>
        <p:xfrm>
          <a:off x="379413" y="924806"/>
          <a:ext cx="9296401" cy="445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7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77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7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06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32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6318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Mark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eting Mail Pound-Rate Flats</a:t>
                      </a:r>
                    </a:p>
                    <a:p>
                      <a:pPr algn="l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Rev/Pc – 8 oz.</a:t>
                      </a:r>
                    </a:p>
                    <a:p>
                      <a:pPr algn="l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Auto Commercial Flats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Rev/Pc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Rev/Pc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$ 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%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5-Digit DSCF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latin typeface="+mj-lt"/>
                          <a:cs typeface="Calibri" panose="020F0502020204030204" pitchFamily="34" charset="0"/>
                        </a:rPr>
                        <a:t>$0.544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latin typeface="+mj-lt"/>
                          <a:cs typeface="Calibri" panose="020F0502020204030204" pitchFamily="34" charset="0"/>
                        </a:rPr>
                        <a:t>$0.545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latin typeface="+mj-lt"/>
                          <a:cs typeface="Calibri" panose="020F0502020204030204" pitchFamily="34" charset="0"/>
                        </a:rPr>
                        <a:t>$0.001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latin typeface="+mj-lt"/>
                          <a:cs typeface="Calibri" panose="020F0502020204030204" pitchFamily="34" charset="0"/>
                        </a:rPr>
                        <a:t>0.18%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42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C-R Basic</a:t>
                      </a:r>
                      <a:r>
                        <a:rPr lang="en-US" sz="1600" b="1" baseline="0" dirty="0">
                          <a:latin typeface="+mj-lt"/>
                          <a:cs typeface="Calibri" panose="020F0502020204030204" pitchFamily="34" charset="0"/>
                        </a:rPr>
                        <a:t> DSCF </a:t>
                      </a:r>
                      <a:endParaRPr lang="en-US" sz="16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$0.403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$0.417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$0.014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3.35%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342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C-R on 5-Digit DSCF Pallets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$0.384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$0.396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$0.012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2.99%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342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C-R on 5-Digit DDU Pallets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$0.363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$0.382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$0.019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5.24%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42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HD DSCF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$0.311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$0.319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$0.008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2.57%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342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HD+ DSCF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$0.293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$0.293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0.00%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342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Saturation DSCF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$0.285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$0.285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0.00%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42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Saturation DDU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$0.255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$0.255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$0.000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Calibri" panose="020F0502020204030204" pitchFamily="34" charset="0"/>
                        </a:rPr>
                        <a:t>0.00%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3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Periodicals – 2021 Price Change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962399"/>
              </p:ext>
            </p:extLst>
          </p:nvPr>
        </p:nvGraphicFramePr>
        <p:xfrm>
          <a:off x="379413" y="924806"/>
          <a:ext cx="9296400" cy="1487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366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5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Product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Percent Change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Outside County</a:t>
                      </a:r>
                    </a:p>
                  </a:txBody>
                  <a:tcPr marL="68579" marR="68579" marT="34288" marB="34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1.47%</a:t>
                      </a:r>
                    </a:p>
                  </a:txBody>
                  <a:tcPr marL="68579" marR="68579" marT="34288" marB="34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Inside County</a:t>
                      </a:r>
                    </a:p>
                  </a:txBody>
                  <a:tcPr marL="68579" marR="68579" marT="34288" marB="34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1.20%</a:t>
                      </a:r>
                    </a:p>
                  </a:txBody>
                  <a:tcPr marL="68579" marR="68579" marT="34288" marB="34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8625" y="2443118"/>
            <a:ext cx="93571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 separate price for tubs below sack prices</a:t>
            </a:r>
            <a:endPara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larger-circulation publications will pay 0.4% to 6% more in postage.  </a:t>
            </a:r>
          </a:p>
          <a:p>
            <a:pPr marL="233363" indent="-233363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Postage for larger Nonprofit publications will increase 0.8% to 1.2%.  </a:t>
            </a:r>
          </a:p>
          <a:p>
            <a:pPr marL="233363" indent="-233363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Smaller-circulation publications may see above-average increases due to less presorting, lighter-weight pieces, and a higher percentage of </a:t>
            </a:r>
            <a:r>
              <a:rPr lang="en-US" sz="2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nonmachinable</a:t>
            </a:r>
            <a:r>
              <a:rPr lang="en-US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pieces.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8433" y="528637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1.5% overall increase</a:t>
            </a:r>
          </a:p>
        </p:txBody>
      </p:sp>
    </p:spTree>
    <p:extLst>
      <p:ext uri="{BB962C8B-B14F-4D97-AF65-F5344CB8AC3E}">
        <p14:creationId xmlns:p14="http://schemas.microsoft.com/office/powerpoint/2010/main" val="2390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Package Services – 2021 Price Change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03515"/>
              </p:ext>
            </p:extLst>
          </p:nvPr>
        </p:nvGraphicFramePr>
        <p:xfrm>
          <a:off x="379413" y="1364421"/>
          <a:ext cx="9296400" cy="2974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366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5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Product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Percent Change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691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Alaska Bypass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1.43%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 Mail and Library Mail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3.58%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Bound Printed Matter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5691">
                <a:tc>
                  <a:txBody>
                    <a:bodyPr/>
                    <a:lstStyle/>
                    <a:p>
                      <a:pPr marL="45706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Flats – Overall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5691">
                <a:tc>
                  <a:txBody>
                    <a:bodyPr/>
                    <a:lstStyle/>
                    <a:p>
                      <a:pPr lvl="1"/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Parcels – Overall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8433" y="528637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1.46% overall increase</a:t>
            </a:r>
          </a:p>
        </p:txBody>
      </p:sp>
    </p:spTree>
    <p:extLst>
      <p:ext uri="{BB962C8B-B14F-4D97-AF65-F5344CB8AC3E}">
        <p14:creationId xmlns:p14="http://schemas.microsoft.com/office/powerpoint/2010/main" val="22934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Services – 2021 Price Change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84958"/>
              </p:ext>
            </p:extLst>
          </p:nvPr>
        </p:nvGraphicFramePr>
        <p:xfrm>
          <a:off x="379413" y="1127029"/>
          <a:ext cx="9296400" cy="4165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366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Product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Percent Change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PO Boxes™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0.89%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Certified Mail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®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1.41%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Return Receipt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0.91%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Certificate of Mailing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2.76%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Address Correction Service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2.29%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Address Management Services (overall)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6.49%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460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Computerized Delivery Sequence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8.33%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460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AIS Viewer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5.16%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460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ZIP Move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8.33%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460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AIS Unlimited License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10.00%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8433" y="528637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1.46% overall increase</a:t>
            </a:r>
          </a:p>
        </p:txBody>
      </p:sp>
    </p:spTree>
    <p:extLst>
      <p:ext uri="{BB962C8B-B14F-4D97-AF65-F5344CB8AC3E}">
        <p14:creationId xmlns:p14="http://schemas.microsoft.com/office/powerpoint/2010/main" val="1345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Promotions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8433" y="528637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4364" y="852498"/>
            <a:ext cx="8178609" cy="4976447"/>
            <a:chOff x="-45151" y="1393825"/>
            <a:chExt cx="9195296" cy="4704410"/>
          </a:xfrm>
        </p:grpSpPr>
        <p:sp>
          <p:nvSpPr>
            <p:cNvPr id="10" name="Rectangle 90"/>
            <p:cNvSpPr>
              <a:spLocks noChangeArrowheads="1"/>
            </p:cNvSpPr>
            <p:nvPr/>
          </p:nvSpPr>
          <p:spPr bwMode="auto">
            <a:xfrm>
              <a:off x="0" y="3178060"/>
              <a:ext cx="9144000" cy="14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 lIns="46583" tIns="23295" rIns="46583" bIns="23295" anchor="ctr"/>
            <a:lstStyle>
              <a:lvl1pPr defTabSz="98107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8107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8107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8107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8107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956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0" y="4641189"/>
              <a:ext cx="9144000" cy="14570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wrap="none" lIns="46583" tIns="23295" rIns="46583" bIns="23295" anchor="ctr"/>
            <a:lstStyle>
              <a:lvl1pPr defTabSz="98107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8107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8107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8107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8107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956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-14564" y="1739327"/>
              <a:ext cx="9158565" cy="1480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/>
          </p:spPr>
          <p:txBody>
            <a:bodyPr wrap="none" lIns="46583" tIns="23295" rIns="46583" bIns="23295" anchor="ctr"/>
            <a:lstStyle/>
            <a:p>
              <a:pPr algn="ctr" defTabSz="492551">
                <a:defRPr/>
              </a:pPr>
              <a:r>
                <a:rPr lang="en-US" altLang="en-US" sz="956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3" name="Text Box 55"/>
            <p:cNvSpPr txBox="1">
              <a:spLocks noChangeArrowheads="1"/>
            </p:cNvSpPr>
            <p:nvPr/>
          </p:nvSpPr>
          <p:spPr bwMode="auto">
            <a:xfrm>
              <a:off x="6349678" y="5429190"/>
              <a:ext cx="2237207" cy="153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583" tIns="23295" rIns="46583" bIns="23295">
              <a:spAutoFit/>
            </a:bodyPr>
            <a:lstStyle>
              <a:lvl1pPr defTabSz="966788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678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6788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6788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6788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750" b="1" dirty="0">
                  <a:solidFill>
                    <a:srgbClr val="000000"/>
                  </a:solidFill>
                </a:rPr>
                <a:t>Mobile Shopping</a:t>
              </a:r>
            </a:p>
          </p:txBody>
        </p:sp>
        <p:sp>
          <p:nvSpPr>
            <p:cNvPr id="14" name="Text Box 70"/>
            <p:cNvSpPr txBox="1">
              <a:spLocks noChangeArrowheads="1"/>
            </p:cNvSpPr>
            <p:nvPr/>
          </p:nvSpPr>
          <p:spPr bwMode="auto">
            <a:xfrm>
              <a:off x="27674" y="3055391"/>
              <a:ext cx="3565548" cy="258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583" tIns="23295" rIns="46583" bIns="23295">
              <a:spAutoFit/>
            </a:bodyPr>
            <a:lstStyle>
              <a:lvl1pPr defTabSz="966788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678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6788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6788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6788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en-US" altLang="en-US" sz="956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 Box 34"/>
            <p:cNvSpPr txBox="1">
              <a:spLocks noChangeArrowheads="1"/>
            </p:cNvSpPr>
            <p:nvPr/>
          </p:nvSpPr>
          <p:spPr bwMode="auto">
            <a:xfrm>
              <a:off x="77806" y="4643646"/>
              <a:ext cx="3663134" cy="18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583" tIns="23295" rIns="46583" bIns="23295">
              <a:spAutoFit/>
            </a:bodyPr>
            <a:lstStyle>
              <a:lvl1pPr defTabSz="966788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678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6788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6788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6788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 i="1" dirty="0">
                  <a:solidFill>
                    <a:srgbClr val="194D76"/>
                  </a:solidFill>
                </a:rPr>
                <a:t>MARKETING MAIL</a:t>
              </a:r>
              <a:endParaRPr lang="en-US" altLang="en-US" sz="1000" b="1" i="1" dirty="0">
                <a:solidFill>
                  <a:srgbClr val="194D76"/>
                </a:solidFill>
                <a:cs typeface="Arial" charset="0"/>
              </a:endParaRPr>
            </a:p>
          </p:txBody>
        </p:sp>
        <p:sp>
          <p:nvSpPr>
            <p:cNvPr id="16" name="Text Box 80"/>
            <p:cNvSpPr txBox="1">
              <a:spLocks noChangeArrowheads="1"/>
            </p:cNvSpPr>
            <p:nvPr/>
          </p:nvSpPr>
          <p:spPr bwMode="auto">
            <a:xfrm>
              <a:off x="77808" y="3238687"/>
              <a:ext cx="3663134" cy="18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583" tIns="23295" rIns="46583" bIns="23295">
              <a:spAutoFit/>
            </a:bodyPr>
            <a:lstStyle>
              <a:lvl1pPr defTabSz="966788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678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6788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6788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6788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 i="1" dirty="0">
                  <a:solidFill>
                    <a:srgbClr val="194D76"/>
                  </a:solidFill>
                </a:rPr>
                <a:t>MARKETING MAIL AND FIRST-CLASS MAIL</a:t>
              </a:r>
              <a:endParaRPr lang="en-US" altLang="en-US" sz="1000" b="1" i="1" dirty="0">
                <a:solidFill>
                  <a:srgbClr val="194D76"/>
                </a:solidFill>
                <a:cs typeface="Arial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160045" y="2463716"/>
              <a:ext cx="4923020" cy="566293"/>
              <a:chOff x="4190394" y="1854146"/>
              <a:chExt cx="4923020" cy="755057"/>
            </a:xfrm>
          </p:grpSpPr>
          <p:sp>
            <p:nvSpPr>
              <p:cNvPr id="64" name="Text Box 50"/>
              <p:cNvSpPr txBox="1">
                <a:spLocks noChangeArrowheads="1"/>
              </p:cNvSpPr>
              <p:nvPr/>
            </p:nvSpPr>
            <p:spPr bwMode="auto">
              <a:xfrm>
                <a:off x="5355461" y="1854146"/>
                <a:ext cx="3612271" cy="204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6583" tIns="23295" rIns="46583" bIns="23295">
                <a:spAutoFit/>
              </a:bodyPr>
              <a:lstStyle>
                <a:lvl1pPr defTabSz="966788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6788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6788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6788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6788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ja-JP" sz="750" b="1" dirty="0">
                    <a:solidFill>
                      <a:srgbClr val="000000"/>
                    </a:solidFill>
                  </a:rPr>
                  <a:t>Personalized and Preprinted Color Transpromo        </a:t>
                </a:r>
                <a:endParaRPr lang="en-US" altLang="en-US" sz="7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Left Arrow 52"/>
              <p:cNvSpPr>
                <a:spLocks noChangeArrowheads="1"/>
              </p:cNvSpPr>
              <p:nvPr/>
            </p:nvSpPr>
            <p:spPr bwMode="auto">
              <a:xfrm>
                <a:off x="4231176" y="1947931"/>
                <a:ext cx="2474618" cy="646927"/>
              </a:xfrm>
              <a:prstGeom prst="leftArrow">
                <a:avLst>
                  <a:gd name="adj1" fmla="val 50000"/>
                  <a:gd name="adj2" fmla="val 50055"/>
                </a:avLst>
              </a:prstGeom>
              <a:solidFill>
                <a:srgbClr val="36A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6562" tIns="23283" rIns="46562" bIns="23283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28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6" name="Left Arrow 54"/>
              <p:cNvSpPr>
                <a:spLocks noChangeArrowheads="1"/>
              </p:cNvSpPr>
              <p:nvPr/>
            </p:nvSpPr>
            <p:spPr bwMode="auto">
              <a:xfrm>
                <a:off x="5271128" y="1947931"/>
                <a:ext cx="3089267" cy="661272"/>
              </a:xfrm>
              <a:prstGeom prst="leftArrow">
                <a:avLst>
                  <a:gd name="adj1" fmla="val 50000"/>
                  <a:gd name="adj2" fmla="val 49949"/>
                </a:avLst>
              </a:prstGeom>
              <a:solidFill>
                <a:srgbClr val="194D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6562" tIns="23283" rIns="46562" bIns="23283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6" dirty="0">
                    <a:solidFill>
                      <a:srgbClr val="FFFFFF"/>
                    </a:solidFill>
                    <a:cs typeface="Arial" charset="0"/>
                  </a:rPr>
                  <a:t>           	</a:t>
                </a:r>
                <a:endParaRPr lang="en-US" altLang="en-US" sz="95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7" name="Rectangle 98"/>
              <p:cNvSpPr>
                <a:spLocks noChangeArrowheads="1"/>
              </p:cNvSpPr>
              <p:nvPr/>
            </p:nvSpPr>
            <p:spPr bwMode="auto">
              <a:xfrm>
                <a:off x="4190394" y="2148750"/>
                <a:ext cx="1284646" cy="338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569" tIns="22785" rIns="45569" bIns="22785"/>
              <a:lstStyle>
                <a:lvl1pPr defTabSz="88582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8582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8582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8582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8582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30" dirty="0">
                    <a:solidFill>
                      <a:srgbClr val="000000"/>
                    </a:solidFill>
                    <a:cs typeface="Arial" charset="0"/>
                  </a:rPr>
                  <a:t>Registration</a:t>
                </a:r>
              </a:p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30" dirty="0">
                    <a:solidFill>
                      <a:srgbClr val="000000"/>
                    </a:solidFill>
                    <a:cs typeface="Arial" charset="0"/>
                  </a:rPr>
                  <a:t>May 15 - Dec 31</a:t>
                </a:r>
              </a:p>
            </p:txBody>
          </p:sp>
          <p:sp>
            <p:nvSpPr>
              <p:cNvPr id="68" name="Rectangle 98"/>
              <p:cNvSpPr>
                <a:spLocks noChangeArrowheads="1"/>
              </p:cNvSpPr>
              <p:nvPr/>
            </p:nvSpPr>
            <p:spPr bwMode="auto">
              <a:xfrm>
                <a:off x="6344578" y="2168427"/>
                <a:ext cx="1929883" cy="338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569" tIns="22785" rIns="45569" bIns="22785"/>
              <a:lstStyle>
                <a:lvl1pPr defTabSz="88582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8582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8582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8582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8582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30" dirty="0">
                    <a:solidFill>
                      <a:srgbClr val="FFFFFF"/>
                    </a:solidFill>
                    <a:cs typeface="Arial" charset="0"/>
                  </a:rPr>
                  <a:t>Promotion Period (6 months) </a:t>
                </a:r>
              </a:p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30" dirty="0">
                    <a:solidFill>
                      <a:srgbClr val="FFFFFF"/>
                    </a:solidFill>
                    <a:cs typeface="Arial" charset="0"/>
                  </a:rPr>
                  <a:t>July 1 – December 31</a:t>
                </a:r>
              </a:p>
            </p:txBody>
          </p:sp>
          <p:sp>
            <p:nvSpPr>
              <p:cNvPr id="69" name="Left Arrow 54"/>
              <p:cNvSpPr>
                <a:spLocks noChangeArrowheads="1"/>
              </p:cNvSpPr>
              <p:nvPr/>
            </p:nvSpPr>
            <p:spPr bwMode="auto">
              <a:xfrm rot="10800000">
                <a:off x="8315244" y="1947932"/>
                <a:ext cx="798170" cy="661271"/>
              </a:xfrm>
              <a:prstGeom prst="leftArrow">
                <a:avLst>
                  <a:gd name="adj1" fmla="val 50000"/>
                  <a:gd name="adj2" fmla="val 51357"/>
                </a:avLst>
              </a:prstGeom>
              <a:solidFill>
                <a:srgbClr val="194D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6562" tIns="23283" rIns="46562" bIns="23283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6" dirty="0">
                    <a:solidFill>
                      <a:srgbClr val="FFFFFF"/>
                    </a:solidFill>
                    <a:cs typeface="Arial" charset="0"/>
                  </a:rPr>
                  <a:t>           	</a:t>
                </a:r>
                <a:endParaRPr lang="en-US" altLang="en-US" sz="95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310629" y="3425045"/>
              <a:ext cx="6248281" cy="564671"/>
              <a:chOff x="1310629" y="3133305"/>
              <a:chExt cx="6248280" cy="752895"/>
            </a:xfrm>
          </p:grpSpPr>
          <p:sp>
            <p:nvSpPr>
              <p:cNvPr id="58" name="Left Arrow 58"/>
              <p:cNvSpPr>
                <a:spLocks noChangeArrowheads="1"/>
              </p:cNvSpPr>
              <p:nvPr/>
            </p:nvSpPr>
            <p:spPr bwMode="auto">
              <a:xfrm>
                <a:off x="1561387" y="3266525"/>
                <a:ext cx="1460882" cy="550820"/>
              </a:xfrm>
              <a:prstGeom prst="leftArrow">
                <a:avLst>
                  <a:gd name="adj1" fmla="val 50000"/>
                  <a:gd name="adj2" fmla="val 50130"/>
                </a:avLst>
              </a:prstGeom>
              <a:solidFill>
                <a:srgbClr val="D9B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6562" tIns="23283" rIns="46562" bIns="23283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28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" name="Rectangle 98"/>
              <p:cNvSpPr>
                <a:spLocks noChangeArrowheads="1"/>
              </p:cNvSpPr>
              <p:nvPr/>
            </p:nvSpPr>
            <p:spPr bwMode="auto">
              <a:xfrm>
                <a:off x="1389708" y="3426446"/>
                <a:ext cx="1466711" cy="286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569" tIns="22785" rIns="45569" bIns="22785"/>
              <a:lstStyle>
                <a:lvl1pPr defTabSz="88582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8582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8582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8582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8582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30" dirty="0">
                    <a:solidFill>
                      <a:srgbClr val="000000"/>
                    </a:solidFill>
                    <a:cs typeface="Arial" charset="0"/>
                  </a:rPr>
                  <a:t>Registration</a:t>
                </a:r>
              </a:p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30" dirty="0">
                    <a:solidFill>
                      <a:srgbClr val="000000"/>
                    </a:solidFill>
                    <a:cs typeface="Arial" charset="0"/>
                  </a:rPr>
                  <a:t>Jan 15 – Aug 31</a:t>
                </a:r>
              </a:p>
            </p:txBody>
          </p:sp>
          <p:sp>
            <p:nvSpPr>
              <p:cNvPr id="60" name="Left Arrow 60"/>
              <p:cNvSpPr>
                <a:spLocks noChangeArrowheads="1"/>
              </p:cNvSpPr>
              <p:nvPr/>
            </p:nvSpPr>
            <p:spPr bwMode="auto">
              <a:xfrm>
                <a:off x="2452965" y="3239273"/>
                <a:ext cx="2145254" cy="646927"/>
              </a:xfrm>
              <a:prstGeom prst="leftArrow">
                <a:avLst>
                  <a:gd name="adj1" fmla="val 50000"/>
                  <a:gd name="adj2" fmla="val 49959"/>
                </a:avLst>
              </a:prstGeom>
              <a:solidFill>
                <a:srgbClr val="925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562" tIns="23283" rIns="46562" bIns="23283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6" dirty="0">
                    <a:solidFill>
                      <a:srgbClr val="FFFFFF"/>
                    </a:solidFill>
                    <a:cs typeface="Arial" charset="0"/>
                  </a:rPr>
                  <a:t>          </a:t>
                </a:r>
                <a:endParaRPr lang="en-US" altLang="en-US" sz="95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1" name="Right Arrow 59"/>
              <p:cNvSpPr>
                <a:spLocks noChangeArrowheads="1"/>
              </p:cNvSpPr>
              <p:nvPr/>
            </p:nvSpPr>
            <p:spPr bwMode="auto">
              <a:xfrm>
                <a:off x="3380571" y="3239273"/>
                <a:ext cx="3162093" cy="646927"/>
              </a:xfrm>
              <a:prstGeom prst="rightArrow">
                <a:avLst>
                  <a:gd name="adj1" fmla="val 50000"/>
                  <a:gd name="adj2" fmla="val 49898"/>
                </a:avLst>
              </a:prstGeom>
              <a:solidFill>
                <a:srgbClr val="925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562" tIns="23283" rIns="46562" bIns="23283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95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2" name="Rectangle 98"/>
              <p:cNvSpPr>
                <a:spLocks noChangeArrowheads="1"/>
              </p:cNvSpPr>
              <p:nvPr/>
            </p:nvSpPr>
            <p:spPr bwMode="auto">
              <a:xfrm>
                <a:off x="3505831" y="3438723"/>
                <a:ext cx="2027469" cy="37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569" tIns="22785" rIns="45569" bIns="22785"/>
              <a:lstStyle>
                <a:lvl1pPr defTabSz="88582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8582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8582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8582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8582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30" dirty="0">
                    <a:solidFill>
                      <a:srgbClr val="FFFFFF"/>
                    </a:solidFill>
                    <a:cs typeface="Arial" charset="0"/>
                  </a:rPr>
                  <a:t>Promotion Period (6 months)</a:t>
                </a:r>
              </a:p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30" dirty="0">
                    <a:solidFill>
                      <a:srgbClr val="FFFFFF"/>
                    </a:solidFill>
                    <a:cs typeface="Arial" charset="0"/>
                  </a:rPr>
                  <a:t>March 1 – August 31</a:t>
                </a:r>
              </a:p>
            </p:txBody>
          </p:sp>
          <p:sp>
            <p:nvSpPr>
              <p:cNvPr id="63" name="Text Box 53"/>
              <p:cNvSpPr txBox="1">
                <a:spLocks noChangeArrowheads="1"/>
              </p:cNvSpPr>
              <p:nvPr/>
            </p:nvSpPr>
            <p:spPr bwMode="auto">
              <a:xfrm>
                <a:off x="1310629" y="3133305"/>
                <a:ext cx="6248280" cy="200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43107" tIns="21553" rIns="43107" bIns="21553">
                <a:spAutoFit/>
              </a:bodyPr>
              <a:lstStyle>
                <a:lvl1pPr defTabSz="96520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520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52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52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52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5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5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5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5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750" b="1" dirty="0">
                    <a:solidFill>
                      <a:srgbClr val="FF0000"/>
                    </a:solidFill>
                    <a:cs typeface="Arial" charset="0"/>
                  </a:rPr>
                  <a:t> </a:t>
                </a:r>
                <a:r>
                  <a:rPr lang="en-US" altLang="en-US" sz="750" b="1" dirty="0">
                    <a:solidFill>
                      <a:srgbClr val="000000"/>
                    </a:solidFill>
                    <a:cs typeface="Arial" charset="0"/>
                  </a:rPr>
                  <a:t>Emerging &amp; Advanced Technology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923584" y="4836116"/>
              <a:ext cx="5731292" cy="596704"/>
              <a:chOff x="959845" y="4493132"/>
              <a:chExt cx="5731292" cy="795605"/>
            </a:xfrm>
          </p:grpSpPr>
          <p:sp>
            <p:nvSpPr>
              <p:cNvPr id="52" name="Left Arrow 58"/>
              <p:cNvSpPr>
                <a:spLocks noChangeArrowheads="1"/>
              </p:cNvSpPr>
              <p:nvPr/>
            </p:nvSpPr>
            <p:spPr bwMode="auto">
              <a:xfrm>
                <a:off x="959845" y="4631768"/>
                <a:ext cx="1286101" cy="656968"/>
              </a:xfrm>
              <a:prstGeom prst="leftArrow">
                <a:avLst>
                  <a:gd name="adj1" fmla="val 50000"/>
                  <a:gd name="adj2" fmla="val 49997"/>
                </a:avLst>
              </a:prstGeom>
              <a:solidFill>
                <a:srgbClr val="DBB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6562" tIns="23283" rIns="46562" bIns="23283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28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" name="Left Arrow 60"/>
              <p:cNvSpPr>
                <a:spLocks noChangeArrowheads="1"/>
              </p:cNvSpPr>
              <p:nvPr/>
            </p:nvSpPr>
            <p:spPr bwMode="auto">
              <a:xfrm>
                <a:off x="2091557" y="4628900"/>
                <a:ext cx="930713" cy="659837"/>
              </a:xfrm>
              <a:prstGeom prst="leftArrow">
                <a:avLst>
                  <a:gd name="adj1" fmla="val 50000"/>
                  <a:gd name="adj2" fmla="val 49996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6562" tIns="23283" rIns="46562" bIns="23283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506" dirty="0">
                    <a:solidFill>
                      <a:srgbClr val="FFFFFF"/>
                    </a:solidFill>
                    <a:cs typeface="Arial" charset="0"/>
                  </a:rPr>
                  <a:t>          </a:t>
                </a:r>
                <a:endParaRPr lang="en-US" altLang="en-US" sz="95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Right Arrow 59"/>
              <p:cNvSpPr>
                <a:spLocks noChangeArrowheads="1"/>
              </p:cNvSpPr>
              <p:nvPr/>
            </p:nvSpPr>
            <p:spPr bwMode="auto">
              <a:xfrm>
                <a:off x="2591143" y="4628900"/>
                <a:ext cx="3161723" cy="659837"/>
              </a:xfrm>
              <a:prstGeom prst="rightArrow">
                <a:avLst>
                  <a:gd name="adj1" fmla="val 50000"/>
                  <a:gd name="adj2" fmla="val 49955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6562" tIns="23283" rIns="46562" bIns="23283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95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" name="Rectangle 98"/>
              <p:cNvSpPr>
                <a:spLocks noChangeArrowheads="1"/>
              </p:cNvSpPr>
              <p:nvPr/>
            </p:nvSpPr>
            <p:spPr bwMode="auto">
              <a:xfrm>
                <a:off x="959845" y="4851319"/>
                <a:ext cx="1248233" cy="286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569" tIns="22785" rIns="45569" bIns="22785"/>
              <a:lstStyle>
                <a:lvl1pPr defTabSz="88582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8582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8582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8582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8582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30" dirty="0">
                    <a:solidFill>
                      <a:srgbClr val="000000"/>
                    </a:solidFill>
                    <a:cs typeface="Arial" charset="0"/>
                  </a:rPr>
                  <a:t>Registration</a:t>
                </a:r>
              </a:p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30" dirty="0">
                    <a:solidFill>
                      <a:srgbClr val="000000"/>
                    </a:solidFill>
                    <a:cs typeface="Arial" charset="0"/>
                  </a:rPr>
                  <a:t>Dec 15 – July 31</a:t>
                </a:r>
              </a:p>
            </p:txBody>
          </p:sp>
          <p:sp>
            <p:nvSpPr>
              <p:cNvPr id="56" name="Rectangle 98"/>
              <p:cNvSpPr>
                <a:spLocks noChangeArrowheads="1"/>
              </p:cNvSpPr>
              <p:nvPr/>
            </p:nvSpPr>
            <p:spPr bwMode="auto">
              <a:xfrm>
                <a:off x="3269876" y="4838785"/>
                <a:ext cx="1817730" cy="37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569" tIns="22785" rIns="45569" bIns="22785"/>
              <a:lstStyle>
                <a:lvl1pPr defTabSz="88582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8582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8582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8582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8582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30" dirty="0">
                    <a:solidFill>
                      <a:srgbClr val="FFFFFF"/>
                    </a:solidFill>
                    <a:cs typeface="Arial" charset="0"/>
                  </a:rPr>
                  <a:t>Promotion Period  (6 months)</a:t>
                </a:r>
              </a:p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30" dirty="0">
                    <a:solidFill>
                      <a:srgbClr val="FFFFFF"/>
                    </a:solidFill>
                    <a:cs typeface="Arial" charset="0"/>
                  </a:rPr>
                  <a:t>February 1 – July 31</a:t>
                </a:r>
              </a:p>
            </p:txBody>
          </p:sp>
          <p:sp>
            <p:nvSpPr>
              <p:cNvPr id="57" name="Text Box 53"/>
              <p:cNvSpPr txBox="1">
                <a:spLocks noChangeArrowheads="1"/>
              </p:cNvSpPr>
              <p:nvPr/>
            </p:nvSpPr>
            <p:spPr bwMode="auto">
              <a:xfrm>
                <a:off x="1154196" y="4493132"/>
                <a:ext cx="5536941" cy="200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43107" tIns="21553" rIns="43107" bIns="21553">
                <a:spAutoFit/>
              </a:bodyPr>
              <a:lstStyle>
                <a:lvl1pPr defTabSz="96520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520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52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52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52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5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5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5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5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750" b="1" dirty="0">
                    <a:solidFill>
                      <a:srgbClr val="000000"/>
                    </a:solidFill>
                    <a:cs typeface="Arial" charset="0"/>
                  </a:rPr>
                  <a:t>Tactile, Sensory &amp; Interactive Engagement</a:t>
                </a:r>
              </a:p>
            </p:txBody>
          </p:sp>
        </p:grpSp>
        <p:sp>
          <p:nvSpPr>
            <p:cNvPr id="20" name="Left Arrow 67"/>
            <p:cNvSpPr>
              <a:spLocks noChangeArrowheads="1"/>
            </p:cNvSpPr>
            <p:nvPr/>
          </p:nvSpPr>
          <p:spPr bwMode="auto">
            <a:xfrm>
              <a:off x="4939302" y="5546993"/>
              <a:ext cx="2681186" cy="492726"/>
            </a:xfrm>
            <a:prstGeom prst="leftArrow">
              <a:avLst>
                <a:gd name="adj1" fmla="val 50000"/>
                <a:gd name="adj2" fmla="val 5013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562" tIns="23283" rIns="46562" bIns="23283"/>
            <a:lstStyle>
              <a:lvl1pPr defTabSz="95885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88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885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88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885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8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ight Arrow 68"/>
            <p:cNvSpPr>
              <a:spLocks noChangeArrowheads="1"/>
            </p:cNvSpPr>
            <p:nvPr/>
          </p:nvSpPr>
          <p:spPr bwMode="auto">
            <a:xfrm rot="10800000">
              <a:off x="6105714" y="5540538"/>
              <a:ext cx="2725138" cy="514243"/>
            </a:xfrm>
            <a:prstGeom prst="rightArrow">
              <a:avLst>
                <a:gd name="adj1" fmla="val 50000"/>
                <a:gd name="adj2" fmla="val 5000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562" tIns="23283" rIns="46562" bIns="23283"/>
            <a:lstStyle>
              <a:lvl1pPr defTabSz="95885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88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885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88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885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95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98"/>
            <p:cNvSpPr>
              <a:spLocks noChangeArrowheads="1"/>
            </p:cNvSpPr>
            <p:nvPr/>
          </p:nvSpPr>
          <p:spPr bwMode="auto">
            <a:xfrm>
              <a:off x="4842912" y="5700030"/>
              <a:ext cx="1688101" cy="27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569" tIns="22785" rIns="45569" bIns="22785"/>
            <a:lstStyle>
              <a:lvl1pPr defTabSz="88582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8582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8582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8582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8582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530" dirty="0">
                  <a:solidFill>
                    <a:srgbClr val="FFFFFF"/>
                  </a:solidFill>
                  <a:cs typeface="Arial" charset="0"/>
                </a:rPr>
                <a:t>Registration</a:t>
              </a:r>
            </a:p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530" dirty="0">
                  <a:solidFill>
                    <a:srgbClr val="FFFFFF"/>
                  </a:solidFill>
                  <a:cs typeface="Arial" charset="0"/>
                </a:rPr>
                <a:t>June 15 – Dec 31</a:t>
              </a:r>
            </a:p>
          </p:txBody>
        </p:sp>
        <p:sp>
          <p:nvSpPr>
            <p:cNvPr id="23" name="Right Arrow 68"/>
            <p:cNvSpPr>
              <a:spLocks noChangeArrowheads="1"/>
            </p:cNvSpPr>
            <p:nvPr/>
          </p:nvSpPr>
          <p:spPr bwMode="auto">
            <a:xfrm>
              <a:off x="8409918" y="5543886"/>
              <a:ext cx="734083" cy="510896"/>
            </a:xfrm>
            <a:prstGeom prst="rightArrow">
              <a:avLst>
                <a:gd name="adj1" fmla="val 50000"/>
                <a:gd name="adj2" fmla="val 50032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562" tIns="23283" rIns="46562" bIns="23283"/>
            <a:lstStyle>
              <a:lvl1pPr defTabSz="95885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88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885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88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885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956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248553" y="1393825"/>
              <a:ext cx="7901592" cy="267880"/>
              <a:chOff x="1214735" y="928588"/>
              <a:chExt cx="7901592" cy="357173"/>
            </a:xfrm>
          </p:grpSpPr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7314618" y="928588"/>
                <a:ext cx="1801709" cy="357173"/>
              </a:xfrm>
              <a:prstGeom prst="rect">
                <a:avLst/>
              </a:prstGeom>
              <a:solidFill>
                <a:srgbClr val="194D76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6583" tIns="23295" rIns="46583" bIns="23295" anchor="ctr"/>
              <a:lstStyle>
                <a:lvl1pPr defTabSz="98107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8107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8107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8107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8107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5271129" y="928588"/>
                <a:ext cx="1967751" cy="357173"/>
              </a:xfrm>
              <a:prstGeom prst="rect">
                <a:avLst/>
              </a:prstGeom>
              <a:solidFill>
                <a:srgbClr val="194D76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6583" tIns="23295" rIns="46583" bIns="23295" anchor="ctr"/>
              <a:lstStyle>
                <a:lvl1pPr defTabSz="98107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8107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8107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8107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8107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3253855" y="928588"/>
                <a:ext cx="1954643" cy="357173"/>
              </a:xfrm>
              <a:prstGeom prst="rect">
                <a:avLst/>
              </a:prstGeom>
              <a:solidFill>
                <a:srgbClr val="194D76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6583" tIns="23295" rIns="46583" bIns="23295" anchor="ctr"/>
              <a:lstStyle>
                <a:lvl1pPr defTabSz="98107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8107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8107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8107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8107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1214735" y="928588"/>
                <a:ext cx="1985230" cy="357173"/>
              </a:xfrm>
              <a:prstGeom prst="rect">
                <a:avLst/>
              </a:prstGeom>
              <a:solidFill>
                <a:srgbClr val="194D76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6583" tIns="23295" rIns="46583" bIns="23295" anchor="ctr"/>
              <a:lstStyle>
                <a:lvl1pPr defTabSz="98107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8107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8107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8107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8107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Text Box 39"/>
              <p:cNvSpPr txBox="1">
                <a:spLocks noChangeArrowheads="1"/>
              </p:cNvSpPr>
              <p:nvPr/>
            </p:nvSpPr>
            <p:spPr bwMode="auto">
              <a:xfrm>
                <a:off x="3347818" y="981973"/>
                <a:ext cx="1792424" cy="223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6583" tIns="23295" rIns="46583" bIns="23295">
                <a:spAutoFit/>
              </a:bodyPr>
              <a:lstStyle>
                <a:lvl1pPr defTabSz="966788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6788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6788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6788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6788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844" dirty="0">
                    <a:solidFill>
                      <a:srgbClr val="FFFFFF"/>
                    </a:solidFill>
                  </a:rPr>
                  <a:t> APRIL   –   MAY   –   JUNE</a:t>
                </a:r>
              </a:p>
            </p:txBody>
          </p:sp>
          <p:sp>
            <p:nvSpPr>
              <p:cNvPr id="49" name="Text Box 39"/>
              <p:cNvSpPr txBox="1">
                <a:spLocks noChangeArrowheads="1"/>
              </p:cNvSpPr>
              <p:nvPr/>
            </p:nvSpPr>
            <p:spPr bwMode="auto">
              <a:xfrm>
                <a:off x="1404811" y="981973"/>
                <a:ext cx="1542947" cy="223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6583" tIns="23295" rIns="46583" bIns="23295">
                <a:spAutoFit/>
              </a:bodyPr>
              <a:lstStyle>
                <a:lvl1pPr defTabSz="966788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6788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6788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6788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6788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844" dirty="0">
                    <a:solidFill>
                      <a:srgbClr val="FFFFFF"/>
                    </a:solidFill>
                  </a:rPr>
                  <a:t> JAN   –   FEB   –   MAR</a:t>
                </a:r>
              </a:p>
            </p:txBody>
          </p:sp>
          <p:sp>
            <p:nvSpPr>
              <p:cNvPr id="50" name="Text Box 39"/>
              <p:cNvSpPr txBox="1">
                <a:spLocks noChangeArrowheads="1"/>
              </p:cNvSpPr>
              <p:nvPr/>
            </p:nvSpPr>
            <p:spPr bwMode="auto">
              <a:xfrm>
                <a:off x="5499727" y="981974"/>
                <a:ext cx="1542947" cy="223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6583" tIns="23295" rIns="46583" bIns="23295">
                <a:spAutoFit/>
              </a:bodyPr>
              <a:lstStyle>
                <a:lvl1pPr defTabSz="966788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6788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6788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6788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6788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844" dirty="0">
                    <a:solidFill>
                      <a:srgbClr val="FFFFFF"/>
                    </a:solidFill>
                  </a:rPr>
                  <a:t> JUL   –   AUG   –   SEP</a:t>
                </a:r>
              </a:p>
            </p:txBody>
          </p:sp>
          <p:sp>
            <p:nvSpPr>
              <p:cNvPr id="51" name="Text Box 39"/>
              <p:cNvSpPr txBox="1">
                <a:spLocks noChangeArrowheads="1"/>
              </p:cNvSpPr>
              <p:nvPr/>
            </p:nvSpPr>
            <p:spPr bwMode="auto">
              <a:xfrm>
                <a:off x="7467479" y="981974"/>
                <a:ext cx="1542947" cy="223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6583" tIns="23295" rIns="46583" bIns="23295">
                <a:spAutoFit/>
              </a:bodyPr>
              <a:lstStyle>
                <a:lvl1pPr defTabSz="966788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6788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6788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6788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6788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844" dirty="0">
                    <a:solidFill>
                      <a:srgbClr val="FFFFFF"/>
                    </a:solidFill>
                  </a:rPr>
                  <a:t> OCT   –   NOV   –   DEC</a:t>
                </a:r>
              </a:p>
            </p:txBody>
          </p:sp>
        </p:grpSp>
        <p:sp>
          <p:nvSpPr>
            <p:cNvPr id="25" name="Rectangle 98"/>
            <p:cNvSpPr>
              <a:spLocks noChangeArrowheads="1"/>
            </p:cNvSpPr>
            <p:nvPr/>
          </p:nvSpPr>
          <p:spPr bwMode="auto">
            <a:xfrm>
              <a:off x="6475780" y="5698954"/>
              <a:ext cx="2224099" cy="28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569" tIns="22785" rIns="45569" bIns="22785"/>
            <a:lstStyle>
              <a:lvl1pPr defTabSz="88582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8582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8582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8582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8582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530" dirty="0">
                  <a:solidFill>
                    <a:srgbClr val="000000"/>
                  </a:solidFill>
                  <a:cs typeface="Arial" charset="0"/>
                </a:rPr>
                <a:t>Promotion  Period  (5 months)</a:t>
              </a:r>
            </a:p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530" dirty="0">
                  <a:solidFill>
                    <a:srgbClr val="000000"/>
                  </a:solidFill>
                  <a:cs typeface="Arial" charset="0"/>
                </a:rPr>
                <a:t>August 1 – December 31)</a:t>
              </a:r>
            </a:p>
          </p:txBody>
        </p:sp>
        <p:sp>
          <p:nvSpPr>
            <p:cNvPr id="26" name="Line 78"/>
            <p:cNvSpPr>
              <a:spLocks noChangeShapeType="1"/>
            </p:cNvSpPr>
            <p:nvPr/>
          </p:nvSpPr>
          <p:spPr bwMode="auto">
            <a:xfrm>
              <a:off x="-45151" y="4618367"/>
              <a:ext cx="9158565" cy="0"/>
            </a:xfrm>
            <a:prstGeom prst="line">
              <a:avLst/>
            </a:prstGeom>
            <a:noFill/>
            <a:ln w="412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583" tIns="23295" rIns="46583" bIns="23295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56" dirty="0">
                <a:solidFill>
                  <a:srgbClr val="000000"/>
                </a:solidFill>
              </a:endParaRPr>
            </a:p>
          </p:txBody>
        </p:sp>
        <p:sp>
          <p:nvSpPr>
            <p:cNvPr id="27" name="Line 77"/>
            <p:cNvSpPr>
              <a:spLocks noChangeShapeType="1"/>
            </p:cNvSpPr>
            <p:nvPr/>
          </p:nvSpPr>
          <p:spPr bwMode="auto">
            <a:xfrm>
              <a:off x="-7283" y="3158830"/>
              <a:ext cx="9144000" cy="1828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583" tIns="23295" rIns="46583" bIns="23295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56" dirty="0">
                <a:solidFill>
                  <a:srgbClr val="00000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743173" y="1901521"/>
              <a:ext cx="3747487" cy="728538"/>
              <a:chOff x="1776330" y="1216391"/>
              <a:chExt cx="3747487" cy="97138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011098" y="1216391"/>
                <a:ext cx="3512719" cy="971387"/>
                <a:chOff x="2011098" y="1292591"/>
                <a:chExt cx="3512719" cy="971387"/>
              </a:xfrm>
            </p:grpSpPr>
            <p:sp>
              <p:nvSpPr>
                <p:cNvPr id="38" name="Left-Right Arrow 1"/>
                <p:cNvSpPr>
                  <a:spLocks noChangeArrowheads="1"/>
                </p:cNvSpPr>
                <p:nvPr/>
              </p:nvSpPr>
              <p:spPr bwMode="auto">
                <a:xfrm>
                  <a:off x="2072003" y="1365378"/>
                  <a:ext cx="1161119" cy="664141"/>
                </a:xfrm>
                <a:prstGeom prst="leftRightArrow">
                  <a:avLst>
                    <a:gd name="adj1" fmla="val 50000"/>
                    <a:gd name="adj2" fmla="val 49993"/>
                  </a:avLst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44063" tIns="22033" rIns="44063" bIns="22033"/>
                <a:lstStyle>
                  <a:lvl1pPr marL="320675" indent="-320675" defTabSz="857250">
                    <a:spcBef>
                      <a:spcPct val="20000"/>
                    </a:spcBef>
                    <a:buChar char="•"/>
                    <a:defRPr sz="33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8572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85725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85725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85725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8572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8572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8572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8572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buSzPct val="75000"/>
                    <a:buFontTx/>
                    <a:buNone/>
                  </a:pPr>
                  <a:endParaRPr lang="en-US" altLang="en-US" sz="844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9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879127" y="1292591"/>
                  <a:ext cx="2644690" cy="2047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6583" tIns="23295" rIns="46583" bIns="23295">
                  <a:spAutoFit/>
                </a:bodyPr>
                <a:lstStyle>
                  <a:lvl1pPr defTabSz="966788">
                    <a:spcBef>
                      <a:spcPct val="20000"/>
                    </a:spcBef>
                    <a:buChar char="•"/>
                    <a:defRPr sz="33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66788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66788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66788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66788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667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667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667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667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750" b="1" dirty="0">
                      <a:solidFill>
                        <a:srgbClr val="000000"/>
                      </a:solidFill>
                    </a:rPr>
                    <a:t>Earned Value </a:t>
                  </a:r>
                </a:p>
              </p:txBody>
            </p:sp>
            <p:sp>
              <p:nvSpPr>
                <p:cNvPr id="40" name="Left Arrow 51"/>
                <p:cNvSpPr>
                  <a:spLocks noChangeArrowheads="1"/>
                </p:cNvSpPr>
                <p:nvPr/>
              </p:nvSpPr>
              <p:spPr bwMode="auto">
                <a:xfrm>
                  <a:off x="3233123" y="1379494"/>
                  <a:ext cx="1485200" cy="642624"/>
                </a:xfrm>
                <a:prstGeom prst="leftArrow">
                  <a:avLst>
                    <a:gd name="adj1" fmla="val 50000"/>
                    <a:gd name="adj2" fmla="val 50067"/>
                  </a:avLst>
                </a:prstGeom>
                <a:solidFill>
                  <a:srgbClr val="00B4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46562" tIns="23283" rIns="46562" bIns="23283"/>
                <a:lstStyle>
                  <a:lvl1pPr defTabSz="958850">
                    <a:spcBef>
                      <a:spcPct val="20000"/>
                    </a:spcBef>
                    <a:buChar char="•"/>
                    <a:defRPr sz="33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588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5885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5885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5885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58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58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58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58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956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1" name="Right Arrow 50"/>
                <p:cNvSpPr>
                  <a:spLocks noChangeArrowheads="1"/>
                </p:cNvSpPr>
                <p:nvPr/>
              </p:nvSpPr>
              <p:spPr bwMode="auto">
                <a:xfrm>
                  <a:off x="3380571" y="1366064"/>
                  <a:ext cx="1827928" cy="669369"/>
                </a:xfrm>
                <a:prstGeom prst="rightArrow">
                  <a:avLst>
                    <a:gd name="adj1" fmla="val 50000"/>
                    <a:gd name="adj2" fmla="val 50023"/>
                  </a:avLst>
                </a:prstGeom>
                <a:solidFill>
                  <a:srgbClr val="00B4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46562" tIns="23283" rIns="46562" bIns="23283"/>
                <a:lstStyle>
                  <a:lvl1pPr defTabSz="958850">
                    <a:spcBef>
                      <a:spcPct val="20000"/>
                    </a:spcBef>
                    <a:buChar char="•"/>
                    <a:defRPr sz="33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588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5885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5885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5885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58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58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58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58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956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2" name="Rectangle 98"/>
                <p:cNvSpPr>
                  <a:spLocks noChangeArrowheads="1"/>
                </p:cNvSpPr>
                <p:nvPr/>
              </p:nvSpPr>
              <p:spPr bwMode="auto">
                <a:xfrm>
                  <a:off x="3022269" y="1588648"/>
                  <a:ext cx="2394510" cy="251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45569" tIns="22785" rIns="45569" bIns="22785"/>
                <a:lstStyle>
                  <a:lvl1pPr defTabSz="885825">
                    <a:spcBef>
                      <a:spcPct val="20000"/>
                    </a:spcBef>
                    <a:buChar char="•"/>
                    <a:defRPr sz="33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885825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885825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885825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885825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8858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8858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8858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8858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fontAlgn="base">
                    <a:lnSpc>
                      <a:spcPct val="80000"/>
                    </a:lnSpc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530" dirty="0">
                      <a:solidFill>
                        <a:srgbClr val="FFFFFF"/>
                      </a:solidFill>
                      <a:cs typeface="Arial" charset="0"/>
                    </a:rPr>
                    <a:t>Promotion  Period (3 months)   </a:t>
                  </a:r>
                </a:p>
                <a:p>
                  <a:pPr algn="ctr" fontAlgn="base">
                    <a:lnSpc>
                      <a:spcPct val="80000"/>
                    </a:lnSpc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530" dirty="0">
                      <a:solidFill>
                        <a:srgbClr val="FFFFFF"/>
                      </a:solidFill>
                      <a:cs typeface="Arial" charset="0"/>
                    </a:rPr>
                    <a:t>April 1 – June 30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011098" y="2038408"/>
                  <a:ext cx="1436772" cy="2255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563" dirty="0">
                      <a:solidFill>
                        <a:srgbClr val="FF0000"/>
                      </a:solidFill>
                    </a:rPr>
                    <a:t>*</a:t>
                  </a:r>
                  <a:r>
                    <a:rPr lang="en-US" sz="563" dirty="0"/>
                    <a:t>Registration closes Mar 31, 2021</a:t>
                  </a:r>
                </a:p>
              </p:txBody>
            </p:sp>
          </p:grpSp>
          <p:sp>
            <p:nvSpPr>
              <p:cNvPr id="37" name="Rectangle 98"/>
              <p:cNvSpPr>
                <a:spLocks noChangeArrowheads="1"/>
              </p:cNvSpPr>
              <p:nvPr/>
            </p:nvSpPr>
            <p:spPr bwMode="auto">
              <a:xfrm>
                <a:off x="1776330" y="1494828"/>
                <a:ext cx="1741993" cy="364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569" tIns="22785" rIns="45569" bIns="22785"/>
              <a:lstStyle>
                <a:lvl1pPr defTabSz="88582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8582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8582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8582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8582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25" dirty="0">
                    <a:solidFill>
                      <a:srgbClr val="000000"/>
                    </a:solidFill>
                    <a:cs typeface="Arial" charset="0"/>
                  </a:rPr>
                  <a:t>Registration</a:t>
                </a:r>
              </a:p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25" dirty="0">
                    <a:solidFill>
                      <a:srgbClr val="000000"/>
                    </a:solidFill>
                    <a:cs typeface="Arial" charset="0"/>
                  </a:rPr>
                  <a:t>Feb 15 -Mar 31</a:t>
                </a:r>
                <a:endParaRPr lang="en-US" altLang="en-US" sz="525" dirty="0">
                  <a:cs typeface="Arial" charset="0"/>
                </a:endParaRPr>
              </a:p>
            </p:txBody>
          </p:sp>
        </p:grpSp>
        <p:sp>
          <p:nvSpPr>
            <p:cNvPr id="29" name="Text Box 81"/>
            <p:cNvSpPr txBox="1">
              <a:spLocks noChangeArrowheads="1"/>
            </p:cNvSpPr>
            <p:nvPr/>
          </p:nvSpPr>
          <p:spPr bwMode="auto">
            <a:xfrm>
              <a:off x="96717" y="1843146"/>
              <a:ext cx="3663134" cy="18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583" tIns="23295" rIns="46583" bIns="23295">
              <a:spAutoFit/>
            </a:bodyPr>
            <a:lstStyle>
              <a:lvl1pPr defTabSz="966788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678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6788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6788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6788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 i="1" dirty="0">
                  <a:solidFill>
                    <a:srgbClr val="194D76"/>
                  </a:solidFill>
                </a:rPr>
                <a:t>FIRST-CLASS MAIL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589055" y="3907514"/>
              <a:ext cx="2907219" cy="596553"/>
              <a:chOff x="5589056" y="3700396"/>
              <a:chExt cx="2907219" cy="795404"/>
            </a:xfrm>
          </p:grpSpPr>
          <p:sp>
            <p:nvSpPr>
              <p:cNvPr id="31" name="AutoShape 10"/>
              <p:cNvSpPr>
                <a:spLocks noChangeArrowheads="1"/>
              </p:cNvSpPr>
              <p:nvPr/>
            </p:nvSpPr>
            <p:spPr bwMode="auto">
              <a:xfrm>
                <a:off x="5589056" y="3848896"/>
                <a:ext cx="2131638" cy="646904"/>
              </a:xfrm>
              <a:prstGeom prst="leftArrow">
                <a:avLst>
                  <a:gd name="adj1" fmla="val 59398"/>
                  <a:gd name="adj2" fmla="val 64387"/>
                </a:avLst>
              </a:prstGeom>
              <a:solidFill>
                <a:srgbClr val="D5D5E3"/>
              </a:solidFill>
              <a:ln>
                <a:noFill/>
              </a:ln>
              <a:effectLst>
                <a:prstShdw prst="shdw17" dist="17961" dir="2700000">
                  <a:srgbClr val="94967E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6583" tIns="23295" rIns="46583" bIns="23295" anchor="ctr"/>
              <a:lstStyle>
                <a:lvl1pPr defTabSz="98107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8107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8107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8107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8107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95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" name="Text Box 54"/>
              <p:cNvSpPr txBox="1">
                <a:spLocks noChangeArrowheads="1"/>
              </p:cNvSpPr>
              <p:nvPr/>
            </p:nvSpPr>
            <p:spPr bwMode="auto">
              <a:xfrm>
                <a:off x="6639949" y="3700396"/>
                <a:ext cx="1856326" cy="204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6583" tIns="23295" rIns="46583" bIns="23295">
                <a:spAutoFit/>
              </a:bodyPr>
              <a:lstStyle>
                <a:lvl1pPr defTabSz="966788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6788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6788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6788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6788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750" b="1" dirty="0">
                    <a:solidFill>
                      <a:srgbClr val="000000"/>
                    </a:solidFill>
                  </a:rPr>
                  <a:t>Informed Delivery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635319" y="3987031"/>
                <a:ext cx="1266553" cy="32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1"/>
                  </a:buClr>
                </a:pPr>
                <a:r>
                  <a:rPr lang="en-US" sz="530" dirty="0"/>
                  <a:t>Registration</a:t>
                </a:r>
              </a:p>
              <a:p>
                <a:pPr algn="ctr">
                  <a:buClr>
                    <a:schemeClr val="tx1"/>
                  </a:buClr>
                </a:pPr>
                <a:r>
                  <a:rPr lang="en-US" sz="530" dirty="0"/>
                  <a:t>July 15 – Nov 30</a:t>
                </a:r>
              </a:p>
            </p:txBody>
          </p:sp>
          <p:sp>
            <p:nvSpPr>
              <p:cNvPr id="34" name="AutoShape 9"/>
              <p:cNvSpPr>
                <a:spLocks noChangeArrowheads="1"/>
              </p:cNvSpPr>
              <p:nvPr/>
            </p:nvSpPr>
            <p:spPr bwMode="auto">
              <a:xfrm>
                <a:off x="6585634" y="3852908"/>
                <a:ext cx="1892739" cy="642892"/>
              </a:xfrm>
              <a:prstGeom prst="leftRightArrow">
                <a:avLst>
                  <a:gd name="adj1" fmla="val 59000"/>
                  <a:gd name="adj2" fmla="val 44479"/>
                </a:avLst>
              </a:prstGeom>
              <a:solidFill>
                <a:srgbClr val="666699"/>
              </a:solidFill>
              <a:ln>
                <a:noFill/>
              </a:ln>
              <a:effectLst>
                <a:prstShdw prst="shdw17" dist="17961" dir="2700000">
                  <a:srgbClr val="5B6408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6583" tIns="23295" rIns="46583" bIns="23295" anchor="ctr"/>
              <a:lstStyle>
                <a:lvl1pPr defTabSz="98107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8107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8107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8107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8107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95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628634" y="4011166"/>
                <a:ext cx="1806738" cy="32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1"/>
                  </a:buClr>
                </a:pPr>
                <a:r>
                  <a:rPr lang="en-US" sz="530" dirty="0">
                    <a:solidFill>
                      <a:schemeClr val="bg1"/>
                    </a:solidFill>
                  </a:rPr>
                  <a:t>Promotion Period (3 months)</a:t>
                </a:r>
              </a:p>
              <a:p>
                <a:pPr algn="ctr">
                  <a:buClr>
                    <a:schemeClr val="tx1"/>
                  </a:buClr>
                </a:pPr>
                <a:r>
                  <a:rPr lang="en-US" sz="530" dirty="0">
                    <a:solidFill>
                      <a:schemeClr val="bg1"/>
                    </a:solidFill>
                  </a:rPr>
                  <a:t>September 1 – November 30</a:t>
                </a:r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520850" y="5855558"/>
            <a:ext cx="7612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</a:rPr>
              <a:t>Earned Value promotion will no longer have a mailer-specific volume threshold</a:t>
            </a:r>
          </a:p>
        </p:txBody>
      </p:sp>
    </p:spTree>
    <p:extLst>
      <p:ext uri="{BB962C8B-B14F-4D97-AF65-F5344CB8AC3E}">
        <p14:creationId xmlns:p14="http://schemas.microsoft.com/office/powerpoint/2010/main" val="33197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Competitive – 2021 Price Change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873854"/>
              </p:ext>
            </p:extLst>
          </p:nvPr>
        </p:nvGraphicFramePr>
        <p:xfrm>
          <a:off x="379413" y="907222"/>
          <a:ext cx="9296400" cy="198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366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5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Product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Percent Change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6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kern="1200" dirty="0">
                          <a:solidFill>
                            <a:srgbClr val="000000">
                              <a:lumMod val="10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Priority Mail International (PMI)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6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kern="1200" dirty="0">
                          <a:solidFill>
                            <a:srgbClr val="000000">
                              <a:lumMod val="100000"/>
                            </a:srgb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First-Class Pkg. Int’l. Service (FCPIS)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6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kern="1200" dirty="0">
                          <a:solidFill>
                            <a:srgbClr val="000000">
                              <a:lumMod val="100000"/>
                            </a:srgb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Priority Mail Express International (PMEI)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6362" y="3019613"/>
            <a:ext cx="887869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groups realigned based on volume, geography, and costs, for PMEI, PMI, FCPIS, International Priority Airlift (IPA) and International Surface Airlift (ISAL).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country groups increased as follows: PMEI from 17 to 20, PMI from 17 to 20, FCPIS from 9 to 20, and for IPA and ISAL from 19 to 20.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single country rate groups: Canada, Mexico, United Kingdom, Japan, Germany, France, Brazil, China, &amp; Russia</a:t>
            </a:r>
          </a:p>
          <a:p>
            <a:pPr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two-country rate groups: Australia + New Zealand &amp; Korea + Hong Kong </a:t>
            </a:r>
          </a:p>
          <a:p>
            <a:pPr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additional multi-country country groups</a:t>
            </a:r>
          </a:p>
          <a:p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9040446" y="1596284"/>
            <a:ext cx="4763" cy="206374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677497" y="1532784"/>
            <a:ext cx="8362950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754572" y="2321771"/>
            <a:ext cx="1749425" cy="707886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Prices Change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24, 2021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457460" y="1256559"/>
            <a:ext cx="3107166" cy="531595"/>
          </a:xfrm>
          <a:prstGeom prst="rect">
            <a:avLst/>
          </a:prstGeom>
          <a:gradFill rotWithShape="1">
            <a:gsLst>
              <a:gs pos="0">
                <a:srgbClr val="99FF66">
                  <a:gamma/>
                  <a:shade val="46275"/>
                  <a:invGamma/>
                </a:srgbClr>
              </a:gs>
              <a:gs pos="5000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690447" y="1257087"/>
            <a:ext cx="2765425" cy="547688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46275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Review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93360" y="1878859"/>
            <a:ext cx="1543050" cy="284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Governors’ Vote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890347" y="1528021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36981" y="926357"/>
            <a:ext cx="1833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Dominant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87060" y="2145559"/>
            <a:ext cx="7588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Oct. 6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690448" y="1793461"/>
            <a:ext cx="2763838" cy="25391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5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days (per PRC commitment)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454285" y="1794459"/>
            <a:ext cx="3110341" cy="25391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5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days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939560" y="2239221"/>
            <a:ext cx="1543050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PRC Filing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942799" y="2519029"/>
            <a:ext cx="15414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Oct. 9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2690447" y="1780435"/>
            <a:ext cx="1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4498609" y="2243987"/>
            <a:ext cx="1933575" cy="2769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PRC Decision</a:t>
            </a:r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>
            <a:off x="5455870" y="1703200"/>
            <a:ext cx="1589" cy="547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512340" y="2529142"/>
            <a:ext cx="1870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Nov. 12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682260" y="3683846"/>
            <a:ext cx="8362950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25122" y="3969596"/>
            <a:ext cx="1543050" cy="284163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Governors’ Vote</a:t>
            </a: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1345835" y="3720359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673733" y="3081195"/>
            <a:ext cx="26500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Competitive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04522" y="4322021"/>
            <a:ext cx="8858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Oct. 6</a:t>
            </a:r>
          </a:p>
        </p:txBody>
      </p:sp>
      <p:sp>
        <p:nvSpPr>
          <p:cNvPr id="31" name="Rectangle 22"/>
          <p:cNvSpPr>
            <a:spLocks noChangeAspect="1" noChangeArrowheads="1"/>
          </p:cNvSpPr>
          <p:nvPr/>
        </p:nvSpPr>
        <p:spPr bwMode="auto">
          <a:xfrm>
            <a:off x="2690447" y="3415557"/>
            <a:ext cx="2603500" cy="515803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46275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Review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2694638" y="3950795"/>
            <a:ext cx="2595562" cy="24622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days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1937972" y="4522488"/>
            <a:ext cx="1543050" cy="284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PRC Filing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2271565" y="4806966"/>
            <a:ext cx="8763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12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Oct. 9</a:t>
            </a:r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>
            <a:off x="2691020" y="3931360"/>
            <a:ext cx="0" cy="5875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4379547" y="4528715"/>
            <a:ext cx="2002868" cy="2769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PRC Decision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4854707" y="4812142"/>
            <a:ext cx="920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12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Nov. 8</a:t>
            </a:r>
          </a:p>
        </p:txBody>
      </p:sp>
      <p:sp>
        <p:nvSpPr>
          <p:cNvPr id="38" name="Rectangle 21"/>
          <p:cNvSpPr>
            <a:spLocks noChangeAspect="1" noChangeArrowheads="1"/>
          </p:cNvSpPr>
          <p:nvPr/>
        </p:nvSpPr>
        <p:spPr bwMode="auto">
          <a:xfrm>
            <a:off x="5292360" y="3415559"/>
            <a:ext cx="3272266" cy="515801"/>
          </a:xfrm>
          <a:prstGeom prst="rect">
            <a:avLst/>
          </a:prstGeom>
          <a:gradFill rotWithShape="1">
            <a:gsLst>
              <a:gs pos="0">
                <a:srgbClr val="99FF66">
                  <a:gamma/>
                  <a:shade val="46275"/>
                  <a:invGamma/>
                </a:srgbClr>
              </a:gs>
              <a:gs pos="5000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5289398" y="3947456"/>
            <a:ext cx="3270679" cy="24622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days</a:t>
            </a:r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>
            <a:off x="5294287" y="3931360"/>
            <a:ext cx="4547" cy="6021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0C930B25-C140-4580-8E15-35970EE02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1000"/>
              </a:lnSpc>
              <a:spcBef>
                <a:spcPct val="10000"/>
              </a:spcBef>
            </a:pPr>
            <a:r>
              <a:rPr lang="en-US" dirty="0"/>
              <a:t>Online</a:t>
            </a:r>
            <a:endParaRPr lang="en-US" sz="2000" dirty="0"/>
          </a:p>
          <a:p>
            <a:pPr marL="228600" lvl="1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dirty="0"/>
              <a:t>Postal Explorer</a:t>
            </a:r>
            <a:r>
              <a:rPr lang="en-US" sz="1200" baseline="30000" dirty="0"/>
              <a:t>®</a:t>
            </a:r>
            <a:r>
              <a:rPr lang="en-US" baseline="30000" dirty="0"/>
              <a:t> </a:t>
            </a:r>
            <a:r>
              <a:rPr lang="en-US" dirty="0"/>
              <a:t>─ pe.usps.com</a:t>
            </a:r>
          </a:p>
          <a:p>
            <a:pPr marL="457200" lvl="2" indent="-228600">
              <a:lnSpc>
                <a:spcPct val="91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dirty="0"/>
              <a:t>Current and new prices, in Excel and CSV formats, and draft Notice 123 (Pricelist)</a:t>
            </a:r>
            <a:endParaRPr lang="en-US" i="1" dirty="0"/>
          </a:p>
          <a:p>
            <a:pPr marL="457200" lvl="2" indent="-228600">
              <a:lnSpc>
                <a:spcPct val="91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Federal Register</a:t>
            </a:r>
            <a:r>
              <a:rPr lang="en-US" dirty="0"/>
              <a:t> notices detailing the price and classification changes</a:t>
            </a:r>
            <a:endParaRPr lang="en-US" i="1" dirty="0"/>
          </a:p>
          <a:p>
            <a:pPr marL="457200" lvl="2" indent="-228600">
              <a:lnSpc>
                <a:spcPct val="91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Domestic Mail Manual</a:t>
            </a:r>
            <a:r>
              <a:rPr lang="en-US" dirty="0"/>
              <a:t> &amp; </a:t>
            </a:r>
            <a:r>
              <a:rPr lang="en-US" i="1" dirty="0"/>
              <a:t>International Mail Manual</a:t>
            </a:r>
          </a:p>
          <a:p>
            <a:pPr marL="863600" lvl="2" indent="-292100">
              <a:lnSpc>
                <a:spcPct val="91000"/>
              </a:lnSpc>
              <a:spcBef>
                <a:spcPct val="10000"/>
              </a:spcBef>
              <a:buFont typeface="Wingdings" pitchFamily="2" charset="2"/>
              <a:buChar char="§"/>
            </a:pPr>
            <a:endParaRPr lang="en-US" sz="900" i="1" dirty="0"/>
          </a:p>
          <a:p>
            <a:pPr>
              <a:lnSpc>
                <a:spcPct val="91000"/>
              </a:lnSpc>
              <a:spcBef>
                <a:spcPct val="10000"/>
              </a:spcBef>
            </a:pPr>
            <a:endParaRPr lang="en-US" sz="1000" dirty="0"/>
          </a:p>
          <a:p>
            <a:pPr>
              <a:lnSpc>
                <a:spcPct val="91000"/>
              </a:lnSpc>
              <a:spcBef>
                <a:spcPct val="10000"/>
              </a:spcBef>
            </a:pPr>
            <a:r>
              <a:rPr lang="en-US" i="1" dirty="0"/>
              <a:t>DMM</a:t>
            </a:r>
            <a:r>
              <a:rPr lang="en-US" i="1" baseline="60000" dirty="0"/>
              <a:t>®</a:t>
            </a:r>
            <a:r>
              <a:rPr lang="en-US" i="1" dirty="0"/>
              <a:t> Advisory </a:t>
            </a:r>
            <a:r>
              <a:rPr lang="en-US" dirty="0"/>
              <a:t>─ on Postal Explorer, also special e-mail updates</a:t>
            </a:r>
          </a:p>
          <a:p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3" y="205386"/>
            <a:ext cx="10329618" cy="5462489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49284" y="1948230"/>
            <a:ext cx="4003308" cy="247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algn="ctr"/>
            <a:endParaRPr lang="en-US" sz="28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0C930B25-C140-4580-8E15-35970EE02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/>
            <a:r>
              <a:rPr lang="en-US" dirty="0"/>
              <a:t>Overview Market Dominant</a:t>
            </a:r>
          </a:p>
          <a:p>
            <a:pPr marL="693738" lvl="1" indent="-347663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First-Class Mail</a:t>
            </a:r>
            <a:r>
              <a:rPr lang="en-US" sz="2400" baseline="30000" dirty="0">
                <a:cs typeface="Arial" charset="0"/>
              </a:rPr>
              <a:t>®</a:t>
            </a:r>
            <a:endParaRPr lang="en-US" sz="2400" dirty="0">
              <a:solidFill>
                <a:srgbClr val="FF0000"/>
              </a:solidFill>
            </a:endParaRPr>
          </a:p>
          <a:p>
            <a:pPr marL="693738" lvl="1" indent="-347663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USPS Marketing Mail</a:t>
            </a:r>
            <a:r>
              <a:rPr lang="en-US" sz="2400" baseline="30000" dirty="0">
                <a:cs typeface="Arial" charset="0"/>
              </a:rPr>
              <a:t>®</a:t>
            </a:r>
            <a:endParaRPr lang="en-US" sz="2400" dirty="0"/>
          </a:p>
          <a:p>
            <a:pPr marL="693738" lvl="1" indent="-347663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Periodicals</a:t>
            </a:r>
            <a:r>
              <a:rPr lang="en-US" sz="2400" baseline="30000" dirty="0">
                <a:cs typeface="Arial" charset="0"/>
              </a:rPr>
              <a:t>®</a:t>
            </a:r>
            <a:endParaRPr lang="en-US" sz="2400" dirty="0"/>
          </a:p>
          <a:p>
            <a:pPr marL="693738" lvl="1" indent="-347663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Package Services</a:t>
            </a:r>
          </a:p>
          <a:p>
            <a:pPr marL="693738" lvl="1" indent="-347663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Special Services</a:t>
            </a:r>
          </a:p>
          <a:p>
            <a:pPr marL="693738" lvl="1" indent="-347663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Promotions</a:t>
            </a:r>
            <a:endParaRPr lang="en-US" sz="2800" dirty="0"/>
          </a:p>
          <a:p>
            <a:pPr marL="293688" indent="-347663">
              <a:buSzPct val="100000"/>
            </a:pPr>
            <a:endParaRPr lang="en-US" dirty="0"/>
          </a:p>
          <a:p>
            <a:pPr marL="293688" indent="-347663">
              <a:buSzPct val="100000"/>
            </a:pPr>
            <a:r>
              <a:rPr lang="en-US" dirty="0"/>
              <a:t>Overview International Competitive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Dominant Price Change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01413" y="831854"/>
            <a:ext cx="2724044" cy="107405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</a:rPr>
              <a:t>Cannot exceed change in Consumer Price Index – Urban (CPI-U)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236155" y="831854"/>
            <a:ext cx="2724044" cy="1074055"/>
          </a:xfrm>
          <a:prstGeom prst="rect">
            <a:avLst/>
          </a:prstGeom>
          <a:solidFill>
            <a:srgbClr val="2465A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</a:rPr>
              <a:t>Market Dominant price increases are capped at CLASS LEVEL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70897" y="831854"/>
            <a:ext cx="2724044" cy="1074055"/>
          </a:xfrm>
          <a:prstGeom prst="rect">
            <a:avLst/>
          </a:prstGeom>
          <a:solidFill>
            <a:srgbClr val="009ED6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</a:rPr>
              <a:t>Uses previous 4 quarters of volume to calculate price change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1413" y="2013147"/>
            <a:ext cx="8393528" cy="4044755"/>
            <a:chOff x="32" y="2609275"/>
            <a:chExt cx="9010586" cy="3869007"/>
          </a:xfrm>
        </p:grpSpPr>
        <p:cxnSp>
          <p:nvCxnSpPr>
            <p:cNvPr id="11" name="Straight Connector 10"/>
            <p:cNvCxnSpPr/>
            <p:nvPr>
              <p:custDataLst>
                <p:tags r:id="rId1"/>
              </p:custDataLst>
            </p:nvPr>
          </p:nvCxnSpPr>
          <p:spPr bwMode="auto">
            <a:xfrm flipV="1">
              <a:off x="160070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>
              <p:custDataLst>
                <p:tags r:id="rId2"/>
              </p:custDataLst>
            </p:nvPr>
          </p:nvCxnSpPr>
          <p:spPr bwMode="auto">
            <a:xfrm flipV="1">
              <a:off x="214045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>
              <p:custDataLst>
                <p:tags r:id="rId3"/>
              </p:custDataLst>
            </p:nvPr>
          </p:nvCxnSpPr>
          <p:spPr bwMode="auto">
            <a:xfrm flipV="1">
              <a:off x="836345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>
              <p:custDataLst>
                <p:tags r:id="rId4"/>
              </p:custDataLst>
            </p:nvPr>
          </p:nvCxnSpPr>
          <p:spPr bwMode="auto">
            <a:xfrm flipV="1">
              <a:off x="727125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>
              <p:custDataLst>
                <p:tags r:id="rId5"/>
              </p:custDataLst>
            </p:nvPr>
          </p:nvCxnSpPr>
          <p:spPr bwMode="auto">
            <a:xfrm flipV="1">
              <a:off x="808405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>
              <p:custDataLst>
                <p:tags r:id="rId6"/>
              </p:custDataLst>
            </p:nvPr>
          </p:nvCxnSpPr>
          <p:spPr bwMode="auto">
            <a:xfrm flipV="1">
              <a:off x="268020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>
              <p:custDataLst>
                <p:tags r:id="rId7"/>
              </p:custDataLst>
            </p:nvPr>
          </p:nvCxnSpPr>
          <p:spPr bwMode="auto">
            <a:xfrm flipV="1">
              <a:off x="323265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647750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00455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>
              <p:custDataLst>
                <p:tags r:id="rId10"/>
              </p:custDataLst>
            </p:nvPr>
          </p:nvCxnSpPr>
          <p:spPr bwMode="auto">
            <a:xfrm flipV="1">
              <a:off x="754430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>
              <p:custDataLst>
                <p:tags r:id="rId11"/>
              </p:custDataLst>
            </p:nvPr>
          </p:nvCxnSpPr>
          <p:spPr bwMode="auto">
            <a:xfrm flipV="1">
              <a:off x="592505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>
              <p:custDataLst>
                <p:tags r:id="rId12"/>
              </p:custDataLst>
            </p:nvPr>
          </p:nvCxnSpPr>
          <p:spPr bwMode="auto">
            <a:xfrm flipV="1">
              <a:off x="429945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>
              <p:custDataLst>
                <p:tags r:id="rId13"/>
              </p:custDataLst>
            </p:nvPr>
          </p:nvCxnSpPr>
          <p:spPr bwMode="auto">
            <a:xfrm flipV="1">
              <a:off x="484555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>
              <p:custDataLst>
                <p:tags r:id="rId14"/>
              </p:custDataLst>
            </p:nvPr>
          </p:nvCxnSpPr>
          <p:spPr bwMode="auto">
            <a:xfrm flipV="1">
              <a:off x="538530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>
              <p:custDataLst>
                <p:tags r:id="rId15"/>
              </p:custDataLst>
            </p:nvPr>
          </p:nvCxnSpPr>
          <p:spPr bwMode="auto">
            <a:xfrm flipV="1">
              <a:off x="375970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>
              <p:custDataLst>
                <p:tags r:id="rId16"/>
              </p:custDataLst>
            </p:nvPr>
          </p:nvCxnSpPr>
          <p:spPr bwMode="auto">
            <a:xfrm flipV="1">
              <a:off x="863015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>
              <p:custDataLst>
                <p:tags r:id="rId17"/>
              </p:custDataLst>
            </p:nvPr>
          </p:nvCxnSpPr>
          <p:spPr bwMode="auto">
            <a:xfrm flipV="1">
              <a:off x="187375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>
              <p:custDataLst>
                <p:tags r:id="rId18"/>
              </p:custDataLst>
            </p:nvPr>
          </p:nvCxnSpPr>
          <p:spPr bwMode="auto">
            <a:xfrm flipV="1">
              <a:off x="890320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>
              <p:custDataLst>
                <p:tags r:id="rId19"/>
              </p:custDataLst>
            </p:nvPr>
          </p:nvCxnSpPr>
          <p:spPr bwMode="auto">
            <a:xfrm flipV="1">
              <a:off x="132130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>
              <p:custDataLst>
                <p:tags r:id="rId20"/>
              </p:custDataLst>
            </p:nvPr>
          </p:nvCxnSpPr>
          <p:spPr bwMode="auto">
            <a:xfrm flipV="1">
              <a:off x="456615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>
              <p:custDataLst>
                <p:tags r:id="rId21"/>
              </p:custDataLst>
            </p:nvPr>
          </p:nvCxnSpPr>
          <p:spPr bwMode="auto">
            <a:xfrm flipV="1">
              <a:off x="781100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>
              <p:custDataLst>
                <p:tags r:id="rId22"/>
              </p:custDataLst>
            </p:nvPr>
          </p:nvCxnSpPr>
          <p:spPr bwMode="auto">
            <a:xfrm flipV="1">
              <a:off x="672515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>
              <p:custDataLst>
                <p:tags r:id="rId23"/>
              </p:custDataLst>
            </p:nvPr>
          </p:nvCxnSpPr>
          <p:spPr bwMode="auto">
            <a:xfrm flipV="1">
              <a:off x="105460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>
              <p:custDataLst>
                <p:tags r:id="rId24"/>
              </p:custDataLst>
            </p:nvPr>
          </p:nvCxnSpPr>
          <p:spPr bwMode="auto">
            <a:xfrm flipV="1">
              <a:off x="620445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>
              <p:custDataLst>
                <p:tags r:id="rId25"/>
              </p:custDataLst>
            </p:nvPr>
          </p:nvCxnSpPr>
          <p:spPr bwMode="auto">
            <a:xfrm flipV="1">
              <a:off x="565835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>
              <p:custDataLst>
                <p:tags r:id="rId26"/>
              </p:custDataLst>
            </p:nvPr>
          </p:nvCxnSpPr>
          <p:spPr bwMode="auto">
            <a:xfrm flipV="1">
              <a:off x="295960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>
              <p:custDataLst>
                <p:tags r:id="rId27"/>
              </p:custDataLst>
            </p:nvPr>
          </p:nvCxnSpPr>
          <p:spPr bwMode="auto">
            <a:xfrm flipV="1">
              <a:off x="348030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>
              <p:custDataLst>
                <p:tags r:id="rId28"/>
              </p:custDataLst>
            </p:nvPr>
          </p:nvCxnSpPr>
          <p:spPr bwMode="auto">
            <a:xfrm flipV="1">
              <a:off x="241350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>
              <p:custDataLst>
                <p:tags r:id="rId29"/>
              </p:custDataLst>
            </p:nvPr>
          </p:nvCxnSpPr>
          <p:spPr bwMode="auto">
            <a:xfrm flipV="1">
              <a:off x="402640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>
              <p:custDataLst>
                <p:tags r:id="rId30"/>
              </p:custDataLst>
            </p:nvPr>
          </p:nvCxnSpPr>
          <p:spPr bwMode="auto">
            <a:xfrm flipV="1">
              <a:off x="511860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>
              <p:custDataLst>
                <p:tags r:id="rId31"/>
              </p:custDataLst>
            </p:nvPr>
          </p:nvCxnSpPr>
          <p:spPr bwMode="auto">
            <a:xfrm flipV="1">
              <a:off x="781558" y="5514669"/>
              <a:ext cx="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42" name="Object 40"/>
            <p:cNvGraphicFramePr>
              <a:graphicFrameLocks/>
            </p:cNvGraphicFramePr>
            <p:nvPr>
              <p:custDataLst>
                <p:tags r:id="rId32"/>
              </p:custDataLst>
              <p:extLst>
                <p:ext uri="{D42A27DB-BD31-4B8C-83A1-F6EECF244321}">
                  <p14:modId xmlns:p14="http://schemas.microsoft.com/office/powerpoint/2010/main" val="1437644832"/>
                </p:ext>
              </p:extLst>
            </p:nvPr>
          </p:nvGraphicFramePr>
          <p:xfrm>
            <a:off x="32" y="2609275"/>
            <a:ext cx="9010586" cy="31939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5"/>
            </a:graphicData>
          </a:graphic>
        </p:graphicFrame>
        <p:sp>
          <p:nvSpPr>
            <p:cNvPr id="43" name="Rectangle 42"/>
            <p:cNvSpPr/>
            <p:nvPr>
              <p:custDataLst>
                <p:tags r:id="rId33"/>
              </p:custDataLst>
            </p:nvPr>
          </p:nvSpPr>
          <p:spPr bwMode="gray">
            <a:xfrm flipV="1">
              <a:off x="2869121" y="5654369"/>
              <a:ext cx="182563" cy="48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900" b="0" dirty="0">
                  <a:solidFill>
                    <a:srgbClr val="000000"/>
                  </a:solidFill>
                  <a:latin typeface="Arial"/>
                </a:rPr>
                <a:t>Jan-20</a:t>
              </a:r>
              <a:endParaRPr lang="en-US" sz="90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44" name="Rectangle 43"/>
            <p:cNvSpPr/>
            <p:nvPr>
              <p:custDataLst>
                <p:tags r:id="rId34"/>
              </p:custDataLst>
            </p:nvPr>
          </p:nvSpPr>
          <p:spPr bwMode="gray">
            <a:xfrm flipV="1">
              <a:off x="6113971" y="5654369"/>
              <a:ext cx="182563" cy="48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900" b="0" dirty="0">
                  <a:solidFill>
                    <a:srgbClr val="000000"/>
                  </a:solidFill>
                  <a:latin typeface="Arial"/>
                </a:rPr>
                <a:t>Jan-21</a:t>
              </a:r>
              <a:endParaRPr lang="en-US" sz="90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45" name="Rectangle 44"/>
            <p:cNvSpPr/>
            <p:nvPr>
              <p:custDataLst>
                <p:tags r:id="rId35"/>
              </p:custDataLst>
            </p:nvPr>
          </p:nvSpPr>
          <p:spPr bwMode="gray">
            <a:xfrm flipV="1">
              <a:off x="1783271" y="5654369"/>
              <a:ext cx="182563" cy="498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900" b="0" dirty="0">
                  <a:solidFill>
                    <a:srgbClr val="000000"/>
                  </a:solidFill>
                  <a:latin typeface="Arial"/>
                </a:rPr>
                <a:t>Sep-19</a:t>
              </a:r>
              <a:endParaRPr lang="en-US" sz="90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46" name="Rectangle 45"/>
            <p:cNvSpPr/>
            <p:nvPr>
              <p:custDataLst>
                <p:tags r:id="rId36"/>
              </p:custDataLst>
            </p:nvPr>
          </p:nvSpPr>
          <p:spPr bwMode="gray">
            <a:xfrm flipV="1">
              <a:off x="2323021" y="5654369"/>
              <a:ext cx="182563" cy="506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900" b="0" dirty="0">
                  <a:solidFill>
                    <a:srgbClr val="000000"/>
                  </a:solidFill>
                  <a:latin typeface="Arial"/>
                </a:rPr>
                <a:t>Nov-19</a:t>
              </a:r>
              <a:endParaRPr lang="en-US" sz="90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47" name="Rectangle 46"/>
            <p:cNvSpPr/>
            <p:nvPr>
              <p:custDataLst>
                <p:tags r:id="rId37"/>
              </p:custDataLst>
            </p:nvPr>
          </p:nvSpPr>
          <p:spPr bwMode="gray">
            <a:xfrm flipV="1">
              <a:off x="4475671" y="5654368"/>
              <a:ext cx="182563" cy="439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900" b="0" dirty="0">
                  <a:solidFill>
                    <a:srgbClr val="000000"/>
                  </a:solidFill>
                  <a:latin typeface="Arial"/>
                </a:rPr>
                <a:t>Jul-20</a:t>
              </a:r>
              <a:endParaRPr lang="en-US" sz="90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48" name="Rectangle 47"/>
            <p:cNvSpPr/>
            <p:nvPr>
              <p:custDataLst>
                <p:tags r:id="rId38"/>
              </p:custDataLst>
            </p:nvPr>
          </p:nvSpPr>
          <p:spPr bwMode="gray">
            <a:xfrm flipV="1">
              <a:off x="691071" y="5654368"/>
              <a:ext cx="182563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900" b="0" dirty="0">
                  <a:solidFill>
                    <a:srgbClr val="000000"/>
                  </a:solidFill>
                  <a:latin typeface="Arial"/>
                </a:rPr>
                <a:t>May-19</a:t>
              </a:r>
              <a:endParaRPr lang="en-US" sz="90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49" name="Rectangle 48"/>
            <p:cNvSpPr/>
            <p:nvPr>
              <p:custDataLst>
                <p:tags r:id="rId39"/>
              </p:custDataLst>
            </p:nvPr>
          </p:nvSpPr>
          <p:spPr bwMode="gray">
            <a:xfrm flipV="1">
              <a:off x="3389821" y="5654368"/>
              <a:ext cx="182563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900" b="0" dirty="0">
                  <a:solidFill>
                    <a:srgbClr val="000000"/>
                  </a:solidFill>
                  <a:latin typeface="Arial"/>
                </a:rPr>
                <a:t>Mar-20</a:t>
              </a:r>
              <a:endParaRPr lang="en-US" sz="90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50" name="Rectangle 49"/>
            <p:cNvSpPr/>
            <p:nvPr>
              <p:custDataLst>
                <p:tags r:id="rId40"/>
              </p:custDataLst>
            </p:nvPr>
          </p:nvSpPr>
          <p:spPr bwMode="gray">
            <a:xfrm flipV="1">
              <a:off x="3935921" y="5654368"/>
              <a:ext cx="182563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900" b="0" dirty="0">
                  <a:solidFill>
                    <a:srgbClr val="000000"/>
                  </a:solidFill>
                  <a:latin typeface="Arial"/>
                </a:rPr>
                <a:t>May-20</a:t>
              </a:r>
              <a:endParaRPr lang="en-US" sz="90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51" name="Rectangle 50"/>
            <p:cNvSpPr/>
            <p:nvPr>
              <p:custDataLst>
                <p:tags r:id="rId41"/>
              </p:custDataLst>
            </p:nvPr>
          </p:nvSpPr>
          <p:spPr bwMode="gray">
            <a:xfrm flipV="1">
              <a:off x="7720521" y="5654368"/>
              <a:ext cx="182563" cy="439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900" b="0" dirty="0">
                  <a:solidFill>
                    <a:srgbClr val="000000"/>
                  </a:solidFill>
                  <a:latin typeface="Arial"/>
                </a:rPr>
                <a:t>Jul-21</a:t>
              </a:r>
              <a:endParaRPr lang="en-US" sz="90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52" name="Rectangle 51"/>
            <p:cNvSpPr/>
            <p:nvPr>
              <p:custDataLst>
                <p:tags r:id="rId42"/>
              </p:custDataLst>
            </p:nvPr>
          </p:nvSpPr>
          <p:spPr bwMode="gray">
            <a:xfrm flipV="1">
              <a:off x="1230821" y="5654368"/>
              <a:ext cx="182563" cy="439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900" b="0" dirty="0">
                  <a:solidFill>
                    <a:srgbClr val="000000"/>
                  </a:solidFill>
                  <a:latin typeface="Arial"/>
                </a:rPr>
                <a:t>Jul-19</a:t>
              </a:r>
              <a:endParaRPr lang="en-US" sz="90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53" name="Rectangle 52"/>
            <p:cNvSpPr/>
            <p:nvPr>
              <p:custDataLst>
                <p:tags r:id="rId43"/>
              </p:custDataLst>
            </p:nvPr>
          </p:nvSpPr>
          <p:spPr bwMode="gray">
            <a:xfrm flipV="1">
              <a:off x="8272971" y="5654369"/>
              <a:ext cx="182563" cy="498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900" b="0" dirty="0">
                  <a:solidFill>
                    <a:srgbClr val="000000"/>
                  </a:solidFill>
                  <a:latin typeface="Arial"/>
                </a:rPr>
                <a:t>Sep-21</a:t>
              </a:r>
              <a:endParaRPr lang="en-US" sz="90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54" name="Rectangle 53"/>
            <p:cNvSpPr/>
            <p:nvPr>
              <p:custDataLst>
                <p:tags r:id="rId44"/>
              </p:custDataLst>
            </p:nvPr>
          </p:nvSpPr>
          <p:spPr bwMode="gray">
            <a:xfrm flipV="1">
              <a:off x="8812721" y="5654369"/>
              <a:ext cx="182563" cy="506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900" b="0" dirty="0">
                  <a:solidFill>
                    <a:srgbClr val="000000"/>
                  </a:solidFill>
                  <a:latin typeface="Arial"/>
                </a:rPr>
                <a:t>Nov-21</a:t>
              </a:r>
              <a:endParaRPr lang="en-US" sz="90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55" name="Rectangle 54"/>
            <p:cNvSpPr/>
            <p:nvPr>
              <p:custDataLst>
                <p:tags r:id="rId45"/>
              </p:custDataLst>
            </p:nvPr>
          </p:nvSpPr>
          <p:spPr bwMode="gray">
            <a:xfrm flipV="1">
              <a:off x="7180771" y="5654368"/>
              <a:ext cx="182563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900" b="0" dirty="0">
                  <a:solidFill>
                    <a:srgbClr val="000000"/>
                  </a:solidFill>
                  <a:latin typeface="Arial"/>
                </a:rPr>
                <a:t>May-21</a:t>
              </a:r>
              <a:endParaRPr lang="en-US" sz="90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56" name="Rectangle 55"/>
            <p:cNvSpPr/>
            <p:nvPr>
              <p:custDataLst>
                <p:tags r:id="rId46"/>
              </p:custDataLst>
            </p:nvPr>
          </p:nvSpPr>
          <p:spPr bwMode="gray">
            <a:xfrm flipV="1">
              <a:off x="5567871" y="5654369"/>
              <a:ext cx="182563" cy="506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900" b="0" dirty="0">
                  <a:solidFill>
                    <a:srgbClr val="000000"/>
                  </a:solidFill>
                  <a:latin typeface="Arial"/>
                </a:rPr>
                <a:t>Nov-20</a:t>
              </a:r>
              <a:endParaRPr lang="en-US" sz="90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57" name="Rectangle 56"/>
            <p:cNvSpPr/>
            <p:nvPr>
              <p:custDataLst>
                <p:tags r:id="rId47"/>
              </p:custDataLst>
            </p:nvPr>
          </p:nvSpPr>
          <p:spPr bwMode="gray">
            <a:xfrm flipV="1">
              <a:off x="6634671" y="5654368"/>
              <a:ext cx="182563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900" b="0" dirty="0">
                  <a:solidFill>
                    <a:srgbClr val="000000"/>
                  </a:solidFill>
                  <a:latin typeface="Arial"/>
                </a:rPr>
                <a:t>Mar-21</a:t>
              </a:r>
              <a:endParaRPr lang="en-US" sz="90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58" name="Rectangle 57"/>
            <p:cNvSpPr/>
            <p:nvPr>
              <p:custDataLst>
                <p:tags r:id="rId48"/>
              </p:custDataLst>
            </p:nvPr>
          </p:nvSpPr>
          <p:spPr bwMode="gray">
            <a:xfrm flipV="1">
              <a:off x="5028121" y="5654369"/>
              <a:ext cx="182563" cy="498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900" b="0" dirty="0">
                  <a:solidFill>
                    <a:srgbClr val="000000"/>
                  </a:solidFill>
                  <a:latin typeface="Arial"/>
                </a:rPr>
                <a:t>Sep-20</a:t>
              </a:r>
              <a:endParaRPr lang="en-US" sz="90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cxnSp>
          <p:nvCxnSpPr>
            <p:cNvPr id="59" name="Straight Connector 58"/>
            <p:cNvCxnSpPr/>
            <p:nvPr>
              <p:custDataLst>
                <p:tags r:id="rId49"/>
              </p:custDataLst>
            </p:nvPr>
          </p:nvCxnSpPr>
          <p:spPr bwMode="gray">
            <a:xfrm>
              <a:off x="4637596" y="6363982"/>
              <a:ext cx="328613" cy="0"/>
            </a:xfrm>
            <a:prstGeom prst="line">
              <a:avLst/>
            </a:prstGeom>
            <a:noFill/>
            <a:ln w="28575">
              <a:solidFill>
                <a:srgbClr val="6F511A"/>
              </a:solidFill>
              <a:prstDash val="dash"/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>
              <p:custDataLst>
                <p:tags r:id="rId50"/>
              </p:custDataLst>
            </p:nvPr>
          </p:nvCxnSpPr>
          <p:spPr bwMode="gray">
            <a:xfrm>
              <a:off x="3662871" y="6363982"/>
              <a:ext cx="328613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headEnd type="none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Rectangle 60"/>
            <p:cNvSpPr/>
            <p:nvPr>
              <p:custDataLst>
                <p:tags r:id="rId51"/>
              </p:custDataLst>
            </p:nvPr>
          </p:nvSpPr>
          <p:spPr bwMode="auto">
            <a:xfrm>
              <a:off x="4042283" y="6265557"/>
              <a:ext cx="493713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fld id="{406A0EF4-51B9-4C7D-9825-D519559DF7C9}" type="datetime'''A''''''c''''''''''''''''''t''''''''''''u''''''''al'''">
                <a:rPr lang="en-US" altLang="en-US" sz="1050" b="0">
                  <a:solidFill>
                    <a:srgbClr val="000000"/>
                  </a:solidFill>
                  <a:latin typeface="Arial"/>
                </a:rPr>
                <a:pPr defTabSz="685800" fontAlgn="auto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None/>
                </a:pPr>
                <a:t>Actual</a:t>
              </a:fld>
              <a:endParaRPr lang="en-US" sz="105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52"/>
              </p:custDataLst>
            </p:nvPr>
          </p:nvSpPr>
          <p:spPr bwMode="auto">
            <a:xfrm>
              <a:off x="5017008" y="6265557"/>
              <a:ext cx="885825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fld id="{232C2EFA-266A-4887-A355-2B72D92F2903}" type="datetime'''''''For''''''e''c''a''''s''t''''''''''e''''''''''d'">
                <a:rPr lang="en-US" altLang="en-US" sz="1050" b="0">
                  <a:solidFill>
                    <a:srgbClr val="000000"/>
                  </a:solidFill>
                  <a:latin typeface="Arial"/>
                </a:rPr>
                <a:pPr defTabSz="685800" fontAlgn="auto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None/>
                </a:pPr>
                <a:t>Forecasted</a:t>
              </a:fld>
              <a:endParaRPr lang="en-US" sz="1050" b="0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4845559" y="2685443"/>
              <a:ext cx="31241" cy="282311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2"/>
            <p:cNvSpPr txBox="1"/>
            <p:nvPr/>
          </p:nvSpPr>
          <p:spPr>
            <a:xfrm>
              <a:off x="4912333" y="3605942"/>
              <a:ext cx="1095173" cy="400109"/>
            </a:xfrm>
            <a:prstGeom prst="rect">
              <a:avLst/>
            </a:prstGeom>
            <a:solidFill>
              <a:srgbClr val="194D76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r>
                <a:rPr lang="en-US" sz="1350" b="0" dirty="0"/>
                <a:t>1.46%</a:t>
              </a:r>
            </a:p>
          </p:txBody>
        </p:sp>
        <p:sp>
          <p:nvSpPr>
            <p:cNvPr id="65" name="TextBox 1"/>
            <p:cNvSpPr txBox="1"/>
            <p:nvPr/>
          </p:nvSpPr>
          <p:spPr>
            <a:xfrm>
              <a:off x="1241743" y="4182439"/>
              <a:ext cx="691665" cy="22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en-US" sz="825" b="0" dirty="0">
                  <a:solidFill>
                    <a:srgbClr val="000000"/>
                  </a:solidFill>
                  <a:latin typeface="Arial"/>
                </a:rPr>
                <a:t>R2020-1</a:t>
              </a:r>
            </a:p>
          </p:txBody>
        </p:sp>
      </p:grpSp>
      <p:sp>
        <p:nvSpPr>
          <p:cNvPr id="66" name="TextBox 1"/>
          <p:cNvSpPr txBox="1"/>
          <p:nvPr/>
        </p:nvSpPr>
        <p:spPr>
          <a:xfrm>
            <a:off x="3314700" y="2527472"/>
            <a:ext cx="1314450" cy="680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050" b="0" dirty="0">
                <a:solidFill>
                  <a:srgbClr val="000000"/>
                </a:solidFill>
                <a:latin typeface="Arial"/>
              </a:rPr>
              <a:t>August CPI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050" b="0" dirty="0">
                <a:solidFill>
                  <a:srgbClr val="000000"/>
                </a:solidFill>
                <a:latin typeface="Arial"/>
              </a:rPr>
              <a:t>Available mid Sept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050" b="0" dirty="0">
                <a:solidFill>
                  <a:srgbClr val="000000"/>
                </a:solidFill>
                <a:latin typeface="Arial"/>
              </a:rPr>
              <a:t>Used for January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050" b="0" dirty="0">
                <a:solidFill>
                  <a:srgbClr val="000000"/>
                </a:solidFill>
                <a:latin typeface="Arial"/>
              </a:rPr>
              <a:t>Adjustment</a:t>
            </a:r>
          </a:p>
        </p:txBody>
      </p:sp>
    </p:spTree>
    <p:extLst>
      <p:ext uri="{BB962C8B-B14F-4D97-AF65-F5344CB8AC3E}">
        <p14:creationId xmlns:p14="http://schemas.microsoft.com/office/powerpoint/2010/main" val="276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First-Class Mail – 2021 Price Change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2468" y="841861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1.8% overall increase</a:t>
            </a:r>
          </a:p>
        </p:txBody>
      </p:sp>
      <p:graphicFrame>
        <p:nvGraphicFramePr>
          <p:cNvPr id="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7721"/>
              </p:ext>
            </p:extLst>
          </p:nvPr>
        </p:nvGraphicFramePr>
        <p:xfrm>
          <a:off x="371378" y="2217954"/>
          <a:ext cx="8577090" cy="2560370"/>
        </p:xfrm>
        <a:graphic>
          <a:graphicData uri="http://schemas.openxmlformats.org/drawingml/2006/table">
            <a:tbl>
              <a:tblPr/>
              <a:tblGrid>
                <a:gridCol w="58016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54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Product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Percent Change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Single-Piece Letters &amp; Cards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1.4%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Flats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1.3%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Presorted Letters &amp; Cards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2.2%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First-Class Mail International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(outbound letters, cards, and flats)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312468" y="1316524"/>
            <a:ext cx="10571772" cy="8125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6075" indent="-346075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One-ounce letter price unchanged at 55 cents</a:t>
            </a:r>
          </a:p>
          <a:p>
            <a:pPr marL="346075" indent="-346075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Additional-ounce price for Single-piece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Letters*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increases to 20 cents</a:t>
            </a:r>
          </a:p>
        </p:txBody>
      </p:sp>
      <p:pic>
        <p:nvPicPr>
          <p:cNvPr id="11" name="Picture 42" descr="flag stamps 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349" y="2217954"/>
            <a:ext cx="224631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2468" y="5202737"/>
            <a:ext cx="4531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Additional ounce for Flats remains at 20 cents.</a:t>
            </a:r>
          </a:p>
        </p:txBody>
      </p:sp>
    </p:spTree>
    <p:extLst>
      <p:ext uri="{BB962C8B-B14F-4D97-AF65-F5344CB8AC3E}">
        <p14:creationId xmlns:p14="http://schemas.microsoft.com/office/powerpoint/2010/main" val="5315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First-Class Mail – 2021 Price Change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  <p:graphicFrame>
        <p:nvGraphicFramePr>
          <p:cNvPr id="13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874548"/>
              </p:ext>
            </p:extLst>
          </p:nvPr>
        </p:nvGraphicFramePr>
        <p:xfrm>
          <a:off x="379413" y="619126"/>
          <a:ext cx="9259887" cy="5314948"/>
        </p:xfrm>
        <a:graphic>
          <a:graphicData uri="http://schemas.openxmlformats.org/drawingml/2006/table">
            <a:tbl>
              <a:tblPr/>
              <a:tblGrid>
                <a:gridCol w="5142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6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09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06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7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First-Class Mail Single-Piece Prices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Change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Stamp Price 1 Oz.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Stamp Price 2 Oz.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6.7%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Meter Price 1 Oz.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2.0%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5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Single-Piece Additional Ounce - Flats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 0.0%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5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Single-Piece Flats 1 Oz.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5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Single-Piece Cards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2.9%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5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Share Mail Letters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0.60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0.51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-15%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Share Mail Cards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0.45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0.36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-20%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6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First-Class Mail – 2021 Price Change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872456"/>
              </p:ext>
            </p:extLst>
          </p:nvPr>
        </p:nvGraphicFramePr>
        <p:xfrm>
          <a:off x="371378" y="914400"/>
          <a:ext cx="9304435" cy="4173440"/>
        </p:xfrm>
        <a:graphic>
          <a:graphicData uri="http://schemas.openxmlformats.org/drawingml/2006/table">
            <a:tbl>
              <a:tblPr/>
              <a:tblGrid>
                <a:gridCol w="5165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5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53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79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44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First-Class Mail Commercial Prices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Change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7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Mixed AADC Automation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0.439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0.450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2.5%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AADC Automation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0.419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0.428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2.1%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5-Digit Automation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0.389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0.398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2.3%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3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Mixed ADC Automation Flats 2 oz.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0.736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0.794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7.9%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3-Digit Automation Flats 2 oz.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0.597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0.638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6.9%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5-Digit Automation Flats 2 oz.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0.450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0.480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6.7%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46799" y="5087840"/>
            <a:ext cx="7967337" cy="655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 </a:t>
            </a:r>
          </a:p>
          <a:p>
            <a:pPr marL="0" lvl="1">
              <a:lnSpc>
                <a:spcPct val="9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Service IMb incentive remains at $0.003. </a:t>
            </a:r>
          </a:p>
          <a:p>
            <a:pPr marL="0" lvl="1">
              <a:lnSpc>
                <a:spcPct val="9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New: Seamless Incentive at $0.001. to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eDoc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submitter  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Mail – 2021 Price Change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  <p:graphicFrame>
        <p:nvGraphicFramePr>
          <p:cNvPr id="5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776459"/>
              </p:ext>
            </p:extLst>
          </p:nvPr>
        </p:nvGraphicFramePr>
        <p:xfrm>
          <a:off x="379413" y="914400"/>
          <a:ext cx="9296400" cy="4644179"/>
        </p:xfrm>
        <a:graphic>
          <a:graphicData uri="http://schemas.openxmlformats.org/drawingml/2006/table">
            <a:tbl>
              <a:tblPr/>
              <a:tblGrid>
                <a:gridCol w="5713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2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3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Product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Percent Change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0.8%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2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High Density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5.4%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2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Saturation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Flats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3.6%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Carrier Route Flats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3.5%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2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High Density Flats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3.6%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2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Saturation Flats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5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EDDM-Retail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0.5%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5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Parcels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16.8%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2246" y="5520945"/>
            <a:ext cx="7967337" cy="608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lvl="1">
              <a:lnSpc>
                <a:spcPct val="9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Service IMb incentive remains at $0.003. </a:t>
            </a:r>
          </a:p>
          <a:p>
            <a:pPr marL="0" lvl="1">
              <a:lnSpc>
                <a:spcPct val="9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New: Seamless Incentive at $0.001. to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eDoc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submitter  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8433" y="528637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1.5% overall increase</a:t>
            </a:r>
          </a:p>
        </p:txBody>
      </p:sp>
    </p:spTree>
    <p:extLst>
      <p:ext uri="{BB962C8B-B14F-4D97-AF65-F5344CB8AC3E}">
        <p14:creationId xmlns:p14="http://schemas.microsoft.com/office/powerpoint/2010/main" val="23983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Mail – 2021 Price Change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63166"/>
              </p:ext>
            </p:extLst>
          </p:nvPr>
        </p:nvGraphicFramePr>
        <p:xfrm>
          <a:off x="379413" y="924806"/>
          <a:ext cx="9210891" cy="4452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63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33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53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74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637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Mail 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 Commercial Letters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 Origin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$0.304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5-Digit Origin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5-Digit DNDC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5-Digit DSCF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 DSCF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$0.186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$0.196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Saturation Origin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$0.191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$0.191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Saturation DNDC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$0.172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$0.172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Saturation DSCF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$0.168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$0.168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ight Brace 9"/>
          <p:cNvSpPr/>
          <p:nvPr/>
        </p:nvSpPr>
        <p:spPr bwMode="auto">
          <a:xfrm flipH="1">
            <a:off x="4933301" y="2204836"/>
            <a:ext cx="94736" cy="559767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ight Brace 10"/>
          <p:cNvSpPr/>
          <p:nvPr/>
        </p:nvSpPr>
        <p:spPr bwMode="auto">
          <a:xfrm flipH="1">
            <a:off x="4941607" y="2814159"/>
            <a:ext cx="77638" cy="537648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1355" y="2361522"/>
            <a:ext cx="612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rgbClr val="00B050"/>
                </a:solidFill>
              </a:rPr>
              <a:t>$0.020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5293" y="2361455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rgbClr val="00B050"/>
                </a:solidFill>
              </a:rPr>
              <a:t>$0.020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05293" y="2988074"/>
            <a:ext cx="615874" cy="463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rgbClr val="00B0F0"/>
                </a:solidFill>
              </a:rPr>
              <a:t>$0.004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4899" y="2988074"/>
            <a:ext cx="615874" cy="463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rgbClr val="00B0F0"/>
                </a:solidFill>
              </a:rPr>
              <a:t>$0.006</a:t>
            </a:r>
          </a:p>
        </p:txBody>
      </p:sp>
      <p:sp>
        <p:nvSpPr>
          <p:cNvPr id="26" name="Right Brace 25"/>
          <p:cNvSpPr/>
          <p:nvPr/>
        </p:nvSpPr>
        <p:spPr bwMode="auto">
          <a:xfrm flipH="1">
            <a:off x="3616833" y="2204835"/>
            <a:ext cx="94736" cy="559767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7" name="Right Brace 26"/>
          <p:cNvSpPr/>
          <p:nvPr/>
        </p:nvSpPr>
        <p:spPr bwMode="auto">
          <a:xfrm flipH="1">
            <a:off x="3625382" y="2814159"/>
            <a:ext cx="77638" cy="537648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8" name="Right Brace 27"/>
          <p:cNvSpPr/>
          <p:nvPr/>
        </p:nvSpPr>
        <p:spPr bwMode="auto">
          <a:xfrm flipH="1">
            <a:off x="4936235" y="4080528"/>
            <a:ext cx="94736" cy="559767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9" name="Right Brace 28"/>
          <p:cNvSpPr/>
          <p:nvPr/>
        </p:nvSpPr>
        <p:spPr bwMode="auto">
          <a:xfrm flipH="1">
            <a:off x="4944541" y="4689851"/>
            <a:ext cx="77638" cy="537648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34289" y="4237214"/>
            <a:ext cx="612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50"/>
                </a:solidFill>
              </a:rPr>
              <a:t>$0.019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8227" y="4237147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50"/>
                </a:solidFill>
              </a:rPr>
              <a:t>$0.019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08227" y="4863766"/>
            <a:ext cx="615874" cy="463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rgbClr val="00B0F0"/>
                </a:solidFill>
              </a:rPr>
              <a:t>$0.004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37833" y="4863766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F0"/>
                </a:solidFill>
              </a:rPr>
              <a:t>$0.004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34" name="Right Brace 33"/>
          <p:cNvSpPr/>
          <p:nvPr/>
        </p:nvSpPr>
        <p:spPr bwMode="auto">
          <a:xfrm flipH="1">
            <a:off x="3619767" y="4080527"/>
            <a:ext cx="94736" cy="559767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Right Brace 34"/>
          <p:cNvSpPr/>
          <p:nvPr/>
        </p:nvSpPr>
        <p:spPr bwMode="auto">
          <a:xfrm flipH="1">
            <a:off x="3628316" y="4689851"/>
            <a:ext cx="77638" cy="537648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Mail – 2021 Price Change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94CBC-89EA-4E7C-A2D5-144A76BED9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10/14/2020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33319"/>
              </p:ext>
            </p:extLst>
          </p:nvPr>
        </p:nvGraphicFramePr>
        <p:xfrm>
          <a:off x="379413" y="572381"/>
          <a:ext cx="9210891" cy="4849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63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33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53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74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637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Mail 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 Commercial Flats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5-Digit DSCF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$0.364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$0.372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C-R Basic</a:t>
                      </a:r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DSCF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C-R on 5-Digit</a:t>
                      </a:r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DSCF Pallets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C-R on 5-Digit</a:t>
                      </a:r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DDU Pallets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 DSCF (125 pieces)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HD+ DSCF (300 pieces)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$0.187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$0.187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Saturation DSCF 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$0.179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$0.179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Saturation DDU 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$0.163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$0.163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Saturation DDU with DML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$0.213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$0.223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$0.010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4.69%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" name="Right Brace 20"/>
          <p:cNvSpPr/>
          <p:nvPr/>
        </p:nvSpPr>
        <p:spPr bwMode="auto">
          <a:xfrm>
            <a:off x="4453285" y="1984960"/>
            <a:ext cx="97383" cy="434212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8249" y="2100916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rgbClr val="FF0000"/>
                </a:solidFill>
              </a:rPr>
              <a:t>$0.019</a:t>
            </a:r>
          </a:p>
        </p:txBody>
      </p:sp>
      <p:sp>
        <p:nvSpPr>
          <p:cNvPr id="23" name="Right Brace 22"/>
          <p:cNvSpPr/>
          <p:nvPr/>
        </p:nvSpPr>
        <p:spPr bwMode="auto">
          <a:xfrm flipH="1">
            <a:off x="4884293" y="2348083"/>
            <a:ext cx="132364" cy="58449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4" name="Right Brace 23"/>
          <p:cNvSpPr/>
          <p:nvPr/>
        </p:nvSpPr>
        <p:spPr bwMode="auto">
          <a:xfrm flipH="1">
            <a:off x="3638473" y="2327933"/>
            <a:ext cx="94642" cy="58449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14539" y="2535502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rgbClr val="000000"/>
                </a:solidFill>
              </a:rPr>
              <a:t>$0.011</a:t>
            </a:r>
          </a:p>
        </p:txBody>
      </p:sp>
      <p:sp>
        <p:nvSpPr>
          <p:cNvPr id="36" name="Right Brace 35"/>
          <p:cNvSpPr/>
          <p:nvPr/>
        </p:nvSpPr>
        <p:spPr bwMode="auto">
          <a:xfrm>
            <a:off x="5968875" y="1408026"/>
            <a:ext cx="45719" cy="473746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n w="1905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28226" y="1625115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rgbClr val="0070C0"/>
                </a:solidFill>
              </a:rPr>
              <a:t>$0.098</a:t>
            </a:r>
          </a:p>
        </p:txBody>
      </p:sp>
      <p:sp>
        <p:nvSpPr>
          <p:cNvPr id="38" name="Right Brace 37"/>
          <p:cNvSpPr/>
          <p:nvPr/>
        </p:nvSpPr>
        <p:spPr bwMode="auto">
          <a:xfrm>
            <a:off x="5950859" y="1974234"/>
            <a:ext cx="81753" cy="414667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62155" y="2086473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rgbClr val="FF0000"/>
                </a:solidFill>
              </a:rPr>
              <a:t>$0.021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88190" y="1670029"/>
            <a:ext cx="675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rgbClr val="0070C0"/>
                </a:solidFill>
              </a:rPr>
              <a:t>$0.099</a:t>
            </a:r>
          </a:p>
          <a:p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42" name="Right Brace 41"/>
          <p:cNvSpPr/>
          <p:nvPr/>
        </p:nvSpPr>
        <p:spPr bwMode="auto">
          <a:xfrm>
            <a:off x="4482477" y="1446679"/>
            <a:ext cx="45719" cy="473746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n w="1905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34601" y="2555310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rgbClr val="000000"/>
                </a:solidFill>
              </a:rPr>
              <a:t>$0.007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0457" y="5514792"/>
            <a:ext cx="516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Detached Address Label (DAL) – price increased from $0.045 to $0.055</a:t>
            </a:r>
          </a:p>
          <a:p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Detached Marketing Label (DML) - price increased from $0.05 to $0.06</a:t>
            </a:r>
          </a:p>
        </p:txBody>
      </p:sp>
    </p:spTree>
    <p:extLst>
      <p:ext uri="{BB962C8B-B14F-4D97-AF65-F5344CB8AC3E}">
        <p14:creationId xmlns:p14="http://schemas.microsoft.com/office/powerpoint/2010/main" val="10629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OKJKoSLK6TN61V8v8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PT_LuIShqnBw5eIS.tv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25nKb3S7uoGYcYm9piu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4c1UkDQGmqxu6APft3g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WpG6P_RUWgGhFehAXR1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bXN_CpRFylS.DWyTqH6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XIn_BcQ.irOmewxrrgi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nLFmSkSOK3K2HwIS9qI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KuqKnyTPSQqeGIfItZl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9M59ow5RqCSdILWkcDe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Y7pkFuQ.iDE2T69ATxo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TirneXRmmqmCuGlbwjP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NrOjIDQn2kUblc08Bnq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vsHmjkQXGn.8vzFP0o.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j1A.UZS7iLnVDrazpXt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JPnsCiQq6GMKdBUo2vf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EKHy4zToKpKM8QsdC0X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9et_.oTzq6B6qPMsUzu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Up.dBzRfiojPk111sN6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kAOikrT26uAIi_4_YyE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AipQsGR6iPiXVRVQIq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8rmw4NpSMOfiqxuod6VX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4NMTkgxR72UcAwA3rJUD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2oRq46T9G1HWG3w24M5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P3dOPWRku4700BX5Oh9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smayHyQDql2MB60JXy6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yPYaKMQVS6ChhEM4pLI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r2L0uQTaW_BzkiNxiTH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cmlkvTSWilTdMeSYHPu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GGRQUuR565rfRX1nIyQ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WvNEkUQs.DKZ9b0JL3o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gm3OXUQfuv8Hx.kOCZZ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KrM3T4Rzqjcwm5sxzH3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ZOtrAlSLaRClx6tJnT.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dK3i_ATeKJJqabybmaI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Ckr7SpSkGREY9JeL3b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aTNm4XSIuwZuLDNc_E9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X6wWTYS36.8OctAFzuF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EWrzG.R_mPpXapQTCgd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vxS1oHQkeNEMtWdxxD.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8c_pAtRP67y8OIzSpoL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RMmm.HS7iR1_bZ9nZ40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VaXi5qQ7iTYVLfu.RSG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0_nYLVRX.PeBVryUJwj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758CF8Q6qe1VvrIPGDe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nf_JEEQny_aRUsTPvyj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nyqcE3TjOwRCIT6aOD8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0huNMlR0Kg85O84kKNl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E5A2zZQ3mzehk6dV_Bx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fdFLxETxOb5aJziQJRw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alqRoYQpezHRgT0S7cH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uSYaUTTIqGB4uNWEIhD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vafwNFQfiORp6TRzDFB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I8LOHnTVqaxk_RSleXD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9M9lonSAuPbcj0c4fa2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Y0THrzQ7mlmhGBHm2WD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OKJKoSLK6TN61V8v8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SPS_Template_1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PS_Template_1" id="{CA9B668E-9B3E-436D-9FD9-B02BD19CE699}" vid="{7EA2BAC9-198E-467F-8D47-E1D1262F9A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F6D686D74784689444428C5D08650" ma:contentTypeVersion="8" ma:contentTypeDescription="Create a new document." ma:contentTypeScope="" ma:versionID="6273c95603cf9c1c651e7d359ed8ef45">
  <xsd:schema xmlns:xsd="http://www.w3.org/2001/XMLSchema" xmlns:xs="http://www.w3.org/2001/XMLSchema" xmlns:p="http://schemas.microsoft.com/office/2006/metadata/properties" xmlns:ns3="6c20057d-d716-4629-9e03-9d101b6fbab3" targetNamespace="http://schemas.microsoft.com/office/2006/metadata/properties" ma:root="true" ma:fieldsID="4516edc6d651f914151b477b71d9ae8b" ns3:_="">
    <xsd:import namespace="6c20057d-d716-4629-9e03-9d101b6fba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0057d-d716-4629-9e03-9d101b6fba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C5E57F-6B68-473D-8A38-138C5940C0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20057d-d716-4629-9e03-9d101b6fba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4B1CCC-2A41-46AC-B9CC-D498581D68AA}">
  <ds:schemaRefs>
    <ds:schemaRef ds:uri="http://schemas.microsoft.com/office/2006/documentManagement/types"/>
    <ds:schemaRef ds:uri="http://schemas.microsoft.com/office/infopath/2007/PartnerControls"/>
    <ds:schemaRef ds:uri="6c20057d-d716-4629-9e03-9d101b6fbab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BF17B9-B905-44AF-9100-3E3116CEE3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1471</Words>
  <Application>Microsoft Office PowerPoint</Application>
  <PresentationFormat>Custom</PresentationFormat>
  <Paragraphs>511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Rockwell</vt:lpstr>
      <vt:lpstr>Times New Roman</vt:lpstr>
      <vt:lpstr>Wingdings</vt:lpstr>
      <vt:lpstr>ヒラギノ角ゴ Pro W3</vt:lpstr>
      <vt:lpstr>USPS_Template_1</vt:lpstr>
      <vt:lpstr>think-cell Slide</vt:lpstr>
      <vt:lpstr>PowerPoint Presentation</vt:lpstr>
      <vt:lpstr>Agenda</vt:lpstr>
      <vt:lpstr>Market Dominant Price Change</vt:lpstr>
      <vt:lpstr>First-Class Mail – 2021 Price Change</vt:lpstr>
      <vt:lpstr>First-Class Mail – 2021 Price Change</vt:lpstr>
      <vt:lpstr>First-Class Mail – 2021 Price Change</vt:lpstr>
      <vt:lpstr>Marketing Mail – 2021 Price Change</vt:lpstr>
      <vt:lpstr>Marketing Mail – 2021 Price Change</vt:lpstr>
      <vt:lpstr>Marketing Mail – 2021 Price Change</vt:lpstr>
      <vt:lpstr>Marketing Mail – 2021 Price Change</vt:lpstr>
      <vt:lpstr>Periodicals – 2021 Price Change</vt:lpstr>
      <vt:lpstr>Package Services – 2021 Price Change</vt:lpstr>
      <vt:lpstr>Special Services – 2021 Price Change</vt:lpstr>
      <vt:lpstr>Promotions</vt:lpstr>
      <vt:lpstr>International Competitive – 2021 Price Change</vt:lpstr>
      <vt:lpstr>Timeline</vt:lpstr>
      <vt:lpstr>Resources</vt:lpstr>
      <vt:lpstr>PowerPoint Presentation</vt:lpstr>
    </vt:vector>
  </TitlesOfParts>
  <Company>US Postal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USPS Template</dc:title>
  <dc:creator>Merho, Elda - Washington, DC</dc:creator>
  <cp:lastModifiedBy>Phelps, Steven R - Washington, DC</cp:lastModifiedBy>
  <cp:revision>50</cp:revision>
  <cp:lastPrinted>2019-06-17T20:50:47Z</cp:lastPrinted>
  <dcterms:created xsi:type="dcterms:W3CDTF">2017-12-05T17:40:45Z</dcterms:created>
  <dcterms:modified xsi:type="dcterms:W3CDTF">2020-10-14T14:27:00Z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0x010100B3BF6D686D74784689444428C5D08650</vt:lpwstr>
  </property>
</Properties>
</file>